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officeDocument/2006/relationships/extended-properties" Target="docProps/app.xml" />
  <Relationship Id="rId2" Type="http://schemas.openxmlformats.org/package/2006/relationships/metadata/core-properties" Target="docProps/core.xml"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9" r:id="rId2"/>
    <p:sldId id="258" r:id="rId3"/>
  </p:sldIdLst>
  <p:sldSz cx="7559675" cy="10691813"/>
  <p:notesSz cx="7104063"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753">
          <p15:clr>
            <a:srgbClr val="747775"/>
          </p15:clr>
        </p15:guide>
        <p15:guide id="2" pos="226">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8" roundtripDataSignature="AMtx7miA7pDEoUtLzC8+UFXqQock9kfm7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3186" y="66"/>
      </p:cViewPr>
      <p:guideLst>
        <p:guide orient="horz" pos="3753"/>
        <p:guide pos="226"/>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customschemas.google.com/relationships/presentationmetadata" Target="NULL" />
  <Relationship Id="rId3" Type="http://schemas.openxmlformats.org/officeDocument/2006/relationships/slide" Target="slides/slide2.xml" />
  <Relationship Id="rId12"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11" Type="http://schemas.openxmlformats.org/officeDocument/2006/relationships/theme" Target="theme/theme1.xml" />
  <Relationship Id="rId10" Type="http://schemas.openxmlformats.org/officeDocument/2006/relationships/viewProps" Target="viewProps.xml" />
  <Relationship Id="rId4" Type="http://schemas.openxmlformats.org/officeDocument/2006/relationships/notesMaster" Target="notesMasters/notesMaster1.xml" />
  <Relationship Id="rId9" Type="http://schemas.openxmlformats.org/officeDocument/2006/relationships/presProps" Target="presProps.xml" />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95513" y="766763"/>
            <a:ext cx="2714625" cy="38385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407" y="4861442"/>
            <a:ext cx="5683250" cy="4605576"/>
          </a:xfrm>
          <a:prstGeom prst="rect">
            <a:avLst/>
          </a:prstGeom>
          <a:noFill/>
          <a:ln>
            <a:noFill/>
          </a:ln>
        </p:spPr>
        <p:txBody>
          <a:bodyPr spcFirstLastPara="1" wrap="square" lIns="95475" tIns="95475" rIns="95475" bIns="9547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195513" y="766763"/>
            <a:ext cx="2714625" cy="38385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710407" y="4861442"/>
            <a:ext cx="5683250" cy="4605576"/>
          </a:xfrm>
          <a:prstGeom prst="rect">
            <a:avLst/>
          </a:prstGeom>
          <a:noFill/>
          <a:ln>
            <a:noFill/>
          </a:ln>
        </p:spPr>
        <p:txBody>
          <a:bodyPr spcFirstLastPara="1" wrap="square" lIns="95475" tIns="95475" rIns="95475" bIns="9547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a:spLocks noGrp="1" noRot="1" noChangeAspect="1"/>
          </p:cNvSpPr>
          <p:nvPr>
            <p:ph type="sldImg" idx="2"/>
          </p:nvPr>
        </p:nvSpPr>
        <p:spPr>
          <a:xfrm>
            <a:off x="2195513" y="766763"/>
            <a:ext cx="2714625" cy="38385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0" name="Google Shape;100;p2:notes"/>
          <p:cNvSpPr txBox="1">
            <a:spLocks noGrp="1"/>
          </p:cNvSpPr>
          <p:nvPr>
            <p:ph type="body" idx="1"/>
          </p:nvPr>
        </p:nvSpPr>
        <p:spPr>
          <a:xfrm>
            <a:off x="710407" y="4861442"/>
            <a:ext cx="5683250" cy="4605576"/>
          </a:xfrm>
          <a:prstGeom prst="rect">
            <a:avLst/>
          </a:prstGeom>
          <a:noFill/>
          <a:ln>
            <a:noFill/>
          </a:ln>
        </p:spPr>
        <p:txBody>
          <a:bodyPr spcFirstLastPara="1" wrap="square" lIns="95475" tIns="95475" rIns="95475" bIns="9547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
        <p:cNvGrpSpPr/>
        <p:nvPr/>
      </p:nvGrpSpPr>
      <p:grpSpPr>
        <a:xfrm>
          <a:off x="0" y="0"/>
          <a:ext cx="0" cy="0"/>
          <a:chOff x="0" y="0"/>
          <a:chExt cx="0" cy="0"/>
        </a:xfrm>
      </p:grpSpPr>
      <p:sp>
        <p:nvSpPr>
          <p:cNvPr id="10" name="Google Shape;10;p4"/>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3"/>
          <p:cNvSpPr txBox="1">
            <a:spLocks noGrp="1"/>
          </p:cNvSpPr>
          <p:nvPr>
            <p:ph type="body" idx="1"/>
          </p:nvPr>
        </p:nvSpPr>
        <p:spPr>
          <a:xfrm>
            <a:off x="257705" y="8794266"/>
            <a:ext cx="4959600" cy="12579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5" name="Google Shape;45;p1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4"/>
          <p:cNvSpPr txBox="1">
            <a:spLocks noGrp="1"/>
          </p:cNvSpPr>
          <p:nvPr>
            <p:ph type="title" hasCustomPrompt="1"/>
          </p:nvPr>
        </p:nvSpPr>
        <p:spPr>
          <a:xfrm>
            <a:off x="257705" y="2299346"/>
            <a:ext cx="7044600" cy="4081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14"/>
          <p:cNvSpPr txBox="1">
            <a:spLocks noGrp="1"/>
          </p:cNvSpPr>
          <p:nvPr>
            <p:ph type="body" idx="1"/>
          </p:nvPr>
        </p:nvSpPr>
        <p:spPr>
          <a:xfrm>
            <a:off x="257705" y="6552657"/>
            <a:ext cx="7044600" cy="27039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9" name="Google Shape;49;p14"/>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ctrTitle"/>
          </p:nvPr>
        </p:nvSpPr>
        <p:spPr>
          <a:xfrm>
            <a:off x="257712" y="1547778"/>
            <a:ext cx="7044600" cy="42669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3" name="Google Shape;13;p5"/>
          <p:cNvSpPr txBox="1">
            <a:spLocks noGrp="1"/>
          </p:cNvSpPr>
          <p:nvPr>
            <p:ph type="subTitle" idx="1"/>
          </p:nvPr>
        </p:nvSpPr>
        <p:spPr>
          <a:xfrm>
            <a:off x="257705" y="5891409"/>
            <a:ext cx="7044600" cy="1647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4" name="Google Shape;14;p5"/>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257705" y="4471058"/>
            <a:ext cx="7044600" cy="17499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7" name="Google Shape;17;p6"/>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7"/>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0" name="Google Shape;20;p7"/>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21" name="Google Shape;21;p7"/>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8"/>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4" name="Google Shape;24;p8"/>
          <p:cNvSpPr txBox="1">
            <a:spLocks noGrp="1"/>
          </p:cNvSpPr>
          <p:nvPr>
            <p:ph type="body" idx="1"/>
          </p:nvPr>
        </p:nvSpPr>
        <p:spPr>
          <a:xfrm>
            <a:off x="257705"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5" name="Google Shape;25;p8"/>
          <p:cNvSpPr txBox="1">
            <a:spLocks noGrp="1"/>
          </p:cNvSpPr>
          <p:nvPr>
            <p:ph type="body" idx="2"/>
          </p:nvPr>
        </p:nvSpPr>
        <p:spPr>
          <a:xfrm>
            <a:off x="3995291"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6" name="Google Shape;26;p8"/>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9" name="Google Shape;29;p9"/>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10"/>
          <p:cNvSpPr txBox="1">
            <a:spLocks noGrp="1"/>
          </p:cNvSpPr>
          <p:nvPr>
            <p:ph type="title"/>
          </p:nvPr>
        </p:nvSpPr>
        <p:spPr>
          <a:xfrm>
            <a:off x="257705" y="1154948"/>
            <a:ext cx="2321700" cy="15708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2" name="Google Shape;32;p10"/>
          <p:cNvSpPr txBox="1">
            <a:spLocks noGrp="1"/>
          </p:cNvSpPr>
          <p:nvPr>
            <p:ph type="body" idx="1"/>
          </p:nvPr>
        </p:nvSpPr>
        <p:spPr>
          <a:xfrm>
            <a:off x="257705" y="2888617"/>
            <a:ext cx="2321700" cy="66090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3" name="Google Shape;33;p10"/>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11"/>
          <p:cNvSpPr txBox="1">
            <a:spLocks noGrp="1"/>
          </p:cNvSpPr>
          <p:nvPr>
            <p:ph type="title"/>
          </p:nvPr>
        </p:nvSpPr>
        <p:spPr>
          <a:xfrm>
            <a:off x="405325" y="935745"/>
            <a:ext cx="5264700" cy="8503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6" name="Google Shape;36;p1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12"/>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12"/>
          <p:cNvSpPr txBox="1">
            <a:spLocks noGrp="1"/>
          </p:cNvSpPr>
          <p:nvPr>
            <p:ph type="title"/>
          </p:nvPr>
        </p:nvSpPr>
        <p:spPr>
          <a:xfrm>
            <a:off x="219508" y="2563450"/>
            <a:ext cx="3344400" cy="3081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0" name="Google Shape;40;p12"/>
          <p:cNvSpPr txBox="1">
            <a:spLocks noGrp="1"/>
          </p:cNvSpPr>
          <p:nvPr>
            <p:ph type="subTitle" idx="1"/>
          </p:nvPr>
        </p:nvSpPr>
        <p:spPr>
          <a:xfrm>
            <a:off x="219508" y="5826865"/>
            <a:ext cx="3344400" cy="25674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1" name="Google Shape;41;p12"/>
          <p:cNvSpPr txBox="1">
            <a:spLocks noGrp="1"/>
          </p:cNvSpPr>
          <p:nvPr>
            <p:ph type="body" idx="2"/>
          </p:nvPr>
        </p:nvSpPr>
        <p:spPr>
          <a:xfrm>
            <a:off x="4083839" y="1505164"/>
            <a:ext cx="3172200" cy="76812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2" name="Google Shape;42;p12"/>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1.xml" />
  <Relationship Id="rId1" Type="http://schemas.openxmlformats.org/officeDocument/2006/relationships/slideLayout" Target="../slideLayouts/slideLayout1.xml" />
  <Relationship Id="rId5" Type="http://schemas.openxmlformats.org/officeDocument/2006/relationships/image" Target="../media/image3.png" />
  <Relationship Id="rId4" Type="http://schemas.openxmlformats.org/officeDocument/2006/relationships/image" Target="../media/image2.png" />
</Relationships>
</file>

<file path=ppt/slides/_rels/slide2.xml.rels>&#65279;<?xml version="1.0" encoding="UTF-8" standalone="yes"?>
<Relationships xmlns="http://schemas.openxmlformats.org/package/2006/relationships">
  <Relationship Id="rId3" Type="http://schemas.openxmlformats.org/officeDocument/2006/relationships/image" Target="../media/image4.png" />
  <Relationship Id="rId2" Type="http://schemas.openxmlformats.org/officeDocument/2006/relationships/notesSlide" Target="../notesSlides/notesSlide2.xml"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p:nvPr/>
        </p:nvSpPr>
        <p:spPr>
          <a:xfrm>
            <a:off x="373074" y="485700"/>
            <a:ext cx="6912000" cy="1044000"/>
          </a:xfrm>
          <a:prstGeom prst="roundRect">
            <a:avLst>
              <a:gd name="adj" fmla="val 10348"/>
            </a:avLst>
          </a:prstGeom>
          <a:solidFill>
            <a:srgbClr val="F2F2F2"/>
          </a:solidFill>
          <a:ln w="15875" cap="flat" cmpd="sng">
            <a:solidFill>
              <a:srgbClr val="3F3F3F"/>
            </a:solidFill>
            <a:prstDash val="solid"/>
            <a:round/>
            <a:headEnd type="none" w="sm" len="sm"/>
            <a:tailEnd type="none" w="sm" len="sm"/>
          </a:ln>
        </p:spPr>
        <p:txBody>
          <a:bodyPr spcFirstLastPara="1" wrap="square" lIns="108000" tIns="36000" rIns="0" bIns="72000" anchor="ctr" anchorCtr="0">
            <a:noAutofit/>
          </a:bodyPr>
          <a:lstStyle/>
          <a:p>
            <a:pPr marL="0" marR="0" lvl="0" indent="0" algn="ctr" rtl="0">
              <a:lnSpc>
                <a:spcPct val="100000"/>
              </a:lnSpc>
              <a:spcBef>
                <a:spcPts val="0"/>
              </a:spcBef>
              <a:spcAft>
                <a:spcPts val="0"/>
              </a:spcAft>
              <a:buClr>
                <a:srgbClr val="000000"/>
              </a:buClr>
              <a:buSzPts val="2000"/>
              <a:buFont typeface="Arial"/>
              <a:buNone/>
            </a:pPr>
            <a:endParaRPr sz="2400" b="1" i="0" u="none" strike="noStrike" cap="none" dirty="0">
              <a:solidFill>
                <a:schemeClr val="dk1"/>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rgbClr val="000000"/>
              </a:buClr>
              <a:buSzPts val="2000"/>
              <a:buFont typeface="Arial"/>
              <a:buNone/>
            </a:pPr>
            <a:endParaRPr sz="1100" b="1" i="0" u="none" strike="noStrike" cap="none" dirty="0">
              <a:solidFill>
                <a:schemeClr val="dk1"/>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rgbClr val="000000"/>
              </a:buClr>
              <a:buSzPts val="2000"/>
              <a:buFont typeface="Arial"/>
              <a:buNone/>
            </a:pPr>
            <a:r>
              <a:rPr lang="ja-JP" sz="2400" b="1" i="0" u="none" strike="noStrike" cap="none" dirty="0">
                <a:solidFill>
                  <a:schemeClr val="dk1"/>
                </a:solidFill>
                <a:latin typeface="Meiryo UI" panose="020B0604030504040204" pitchFamily="50" charset="-128"/>
                <a:ea typeface="Meiryo UI" panose="020B0604030504040204" pitchFamily="50" charset="-128"/>
                <a:sym typeface="Arial"/>
              </a:rPr>
              <a:t>入会のご案内</a:t>
            </a:r>
            <a:endParaRPr sz="24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pic>
        <p:nvPicPr>
          <p:cNvPr id="55" name="Google Shape;55;p1"/>
          <p:cNvPicPr preferRelativeResize="0"/>
          <p:nvPr/>
        </p:nvPicPr>
        <p:blipFill rotWithShape="1">
          <a:blip r:embed="rId3">
            <a:alphaModFix/>
          </a:blip>
          <a:srcRect/>
          <a:stretch/>
        </p:blipFill>
        <p:spPr>
          <a:xfrm>
            <a:off x="1450946" y="631971"/>
            <a:ext cx="4678226" cy="421227"/>
          </a:xfrm>
          <a:prstGeom prst="rect">
            <a:avLst/>
          </a:prstGeom>
          <a:noFill/>
          <a:ln>
            <a:noFill/>
          </a:ln>
        </p:spPr>
      </p:pic>
      <p:sp>
        <p:nvSpPr>
          <p:cNvPr id="62" name="Google Shape;62;p1"/>
          <p:cNvSpPr txBox="1"/>
          <p:nvPr/>
        </p:nvSpPr>
        <p:spPr>
          <a:xfrm>
            <a:off x="515949" y="1622563"/>
            <a:ext cx="6660000" cy="792000"/>
          </a:xfrm>
          <a:prstGeom prst="rect">
            <a:avLst/>
          </a:prstGeom>
          <a:noFill/>
          <a:ln>
            <a:noFill/>
          </a:ln>
        </p:spPr>
        <p:txBody>
          <a:bodyPr spcFirstLastPara="1" wrap="square" lIns="0" tIns="0" rIns="0" bIns="0" anchor="t" anchorCtr="0">
            <a:noAutofit/>
          </a:bodyPr>
          <a:lstStyle/>
          <a:p>
            <a:pPr marL="0" marR="0" lvl="0" indent="187325" algn="l" rtl="0">
              <a:lnSpc>
                <a:spcPct val="120000"/>
              </a:lnSpc>
              <a:spcBef>
                <a:spcPts val="0"/>
              </a:spcBef>
              <a:spcAft>
                <a:spcPts val="0"/>
              </a:spcAft>
              <a:buClr>
                <a:schemeClr val="dk1"/>
              </a:buClr>
              <a:buSzPts val="1100"/>
              <a:buFont typeface="Arial"/>
              <a:buNone/>
            </a:pP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皆さまのご家庭に設置</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された家庭用燃料電池システム</a:t>
            </a:r>
            <a:r>
              <a:rPr lang="ja-JP" altLang="en-US" dirty="0">
                <a:solidFill>
                  <a:schemeClr val="tx1"/>
                </a:solidFill>
                <a:latin typeface="Meiryo UI" panose="020B0604030504040204" pitchFamily="50" charset="-128"/>
                <a:ea typeface="Meiryo UI" panose="020B0604030504040204" pitchFamily="50" charset="-128"/>
              </a:rPr>
              <a:t>や太陽光発電設備</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から</a:t>
            </a: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生み出される</a:t>
            </a:r>
            <a:r>
              <a:rPr lang="en-US" altLang="ja-JP" sz="1400" b="0" i="0" u="none" strike="noStrike" cap="none" dirty="0">
                <a:solidFill>
                  <a:schemeClr val="dk1"/>
                </a:solidFill>
                <a:latin typeface="Meiryo UI" panose="020B0604030504040204" pitchFamily="50" charset="-128"/>
                <a:ea typeface="Meiryo UI" panose="020B0604030504040204" pitchFamily="50" charset="-128"/>
                <a:sym typeface="Arial"/>
              </a:rPr>
              <a:t>CО2</a:t>
            </a: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排出削減量を、地域の地球温暖化対策などに活用することを目的とした活動のご案内です。活動へのご理解、ご協力をお願いいたします。</a:t>
            </a:r>
          </a:p>
          <a:p>
            <a:pPr marL="176213" marR="0" lvl="0" indent="187325" algn="l" rtl="0">
              <a:lnSpc>
                <a:spcPct val="120000"/>
              </a:lnSpc>
              <a:spcBef>
                <a:spcPts val="0"/>
              </a:spcBef>
              <a:spcAft>
                <a:spcPts val="0"/>
              </a:spcAft>
              <a:buClr>
                <a:schemeClr val="dk1"/>
              </a:buClr>
              <a:buSzPts val="1100"/>
              <a:buFont typeface="Arial"/>
              <a:buNone/>
            </a:pP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a:p>
            <a:pPr marL="0" marR="0" lvl="0" indent="0" algn="l" rtl="0">
              <a:lnSpc>
                <a:spcPct val="120000"/>
              </a:lnSpc>
              <a:spcBef>
                <a:spcPts val="0"/>
              </a:spcBef>
              <a:spcAft>
                <a:spcPts val="0"/>
              </a:spcAft>
              <a:buClr>
                <a:schemeClr val="dk1"/>
              </a:buClr>
              <a:buSzPts val="1100"/>
              <a:buFont typeface="Arial"/>
              <a:buNone/>
            </a:pP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63" name="Google Shape;63;p1"/>
          <p:cNvSpPr txBox="1"/>
          <p:nvPr/>
        </p:nvSpPr>
        <p:spPr>
          <a:xfrm>
            <a:off x="466222" y="8140914"/>
            <a:ext cx="6501000" cy="557460"/>
          </a:xfrm>
          <a:prstGeom prst="rect">
            <a:avLst/>
          </a:prstGeom>
          <a:noFill/>
          <a:ln>
            <a:noFill/>
          </a:ln>
        </p:spPr>
        <p:txBody>
          <a:bodyPr spcFirstLastPara="1" wrap="square" lIns="0" tIns="0" rIns="0" bIns="0" anchor="t" anchorCtr="0">
            <a:spAutoFit/>
          </a:bodyPr>
          <a:lstStyle/>
          <a:p>
            <a:pPr marL="360363" marR="0" lvl="0" indent="-360363" algn="l" rtl="0">
              <a:lnSpc>
                <a:spcPct val="115000"/>
              </a:lnSpc>
              <a:spcBef>
                <a:spcPts val="0"/>
              </a:spcBef>
              <a:spcAft>
                <a:spcPts val="0"/>
              </a:spcAft>
              <a:buClr>
                <a:schemeClr val="dk1"/>
              </a:buClr>
              <a:buSzPts val="1100"/>
              <a:buFont typeface="Arial"/>
              <a:buNone/>
            </a:pPr>
            <a:r>
              <a:rPr lang="ja-JP" sz="1050" b="0" i="0" u="none" strike="noStrike" cap="none" dirty="0">
                <a:solidFill>
                  <a:schemeClr val="dk1"/>
                </a:solidFill>
                <a:latin typeface="Meiryo UI" panose="020B0604030504040204" pitchFamily="50" charset="-128"/>
                <a:ea typeface="Meiryo UI" panose="020B0604030504040204" pitchFamily="50" charset="-128"/>
                <a:sym typeface="Arial"/>
              </a:rPr>
              <a:t>※1　</a:t>
            </a:r>
            <a:r>
              <a:rPr lang="ja-JP" altLang="en-US" sz="1050" b="0" i="0" u="none" strike="noStrike" cap="none" dirty="0">
                <a:solidFill>
                  <a:schemeClr val="tx1"/>
                </a:solidFill>
                <a:latin typeface="Meiryo UI" panose="020B0604030504040204" pitchFamily="50" charset="-128"/>
                <a:ea typeface="Meiryo UI" panose="020B0604030504040204" pitchFamily="50" charset="-128"/>
                <a:sym typeface="Arial"/>
              </a:rPr>
              <a:t>江南</a:t>
            </a:r>
            <a:r>
              <a:rPr lang="ja-JP" altLang="en-US" sz="1050" dirty="0">
                <a:solidFill>
                  <a:schemeClr val="tx1"/>
                </a:solidFill>
                <a:latin typeface="Meiryo UI" panose="020B0604030504040204" pitchFamily="50" charset="-128"/>
                <a:ea typeface="Meiryo UI" panose="020B0604030504040204" pitchFamily="50" charset="-128"/>
              </a:rPr>
              <a:t>市</a:t>
            </a:r>
            <a:r>
              <a:rPr lang="ja-JP" sz="1050" b="0" i="0" u="none" strike="noStrike" cap="none" dirty="0">
                <a:solidFill>
                  <a:schemeClr val="tx1"/>
                </a:solidFill>
                <a:latin typeface="Meiryo UI" panose="020B0604030504040204" pitchFamily="50" charset="-128"/>
                <a:ea typeface="Meiryo UI" panose="020B0604030504040204" pitchFamily="50" charset="-128"/>
                <a:sym typeface="Arial"/>
              </a:rPr>
              <a:t>との「</a:t>
            </a:r>
            <a:r>
              <a:rPr lang="ja-JP" altLang="en-US" sz="1050" b="0" i="0" u="none" strike="noStrike" cap="none" dirty="0">
                <a:solidFill>
                  <a:schemeClr val="tx1"/>
                </a:solidFill>
                <a:latin typeface="Meiryo UI" panose="020B0604030504040204" pitchFamily="50" charset="-128"/>
                <a:ea typeface="Meiryo UI" panose="020B0604030504040204" pitchFamily="50" charset="-128"/>
                <a:sym typeface="Arial"/>
              </a:rPr>
              <a:t>江南市と東邦ガス株式会社及び東邦ガスネットワーク株式会社との包括的連携に関する協定</a:t>
            </a:r>
            <a:r>
              <a:rPr lang="ja-JP" sz="1050" b="0" i="0" u="none" strike="noStrike" cap="none" dirty="0">
                <a:solidFill>
                  <a:schemeClr val="tx1"/>
                </a:solidFill>
                <a:latin typeface="Meiryo UI" panose="020B0604030504040204" pitchFamily="50" charset="-128"/>
                <a:ea typeface="Meiryo UI" panose="020B0604030504040204" pitchFamily="50" charset="-128"/>
                <a:sym typeface="Arial"/>
              </a:rPr>
              <a:t>」に基づき</a:t>
            </a:r>
            <a:r>
              <a:rPr lang="ja-JP" sz="1050" b="0" i="0" u="none" strike="noStrike" cap="none" dirty="0">
                <a:solidFill>
                  <a:schemeClr val="dk1"/>
                </a:solidFill>
                <a:latin typeface="Meiryo UI" panose="020B0604030504040204" pitchFamily="50" charset="-128"/>
                <a:ea typeface="Meiryo UI" panose="020B0604030504040204" pitchFamily="50" charset="-128"/>
                <a:sym typeface="Arial"/>
              </a:rPr>
              <a:t>、東邦ガス株式会社が事務局を運営しています。　</a:t>
            </a:r>
            <a:endParaRPr sz="1050" b="0" i="0" u="none" strike="noStrike" cap="none" dirty="0">
              <a:solidFill>
                <a:schemeClr val="dk1"/>
              </a:solidFill>
              <a:latin typeface="Meiryo UI" panose="020B0604030504040204" pitchFamily="50" charset="-128"/>
              <a:ea typeface="Meiryo UI" panose="020B0604030504040204" pitchFamily="50" charset="-128"/>
              <a:sym typeface="Arial"/>
            </a:endParaRPr>
          </a:p>
          <a:p>
            <a:pPr marL="360363" marR="0" lvl="0" indent="-360363" algn="l" rtl="0">
              <a:lnSpc>
                <a:spcPct val="115000"/>
              </a:lnSpc>
              <a:spcBef>
                <a:spcPts val="0"/>
              </a:spcBef>
              <a:spcAft>
                <a:spcPts val="0"/>
              </a:spcAft>
              <a:buClr>
                <a:schemeClr val="dk1"/>
              </a:buClr>
              <a:buSzPts val="1100"/>
              <a:buFont typeface="Arial"/>
              <a:buNone/>
            </a:pPr>
            <a:r>
              <a:rPr lang="ja-JP" sz="1050" b="0" i="0" u="none" strike="noStrike" cap="none" dirty="0">
                <a:solidFill>
                  <a:schemeClr val="dk1"/>
                </a:solidFill>
                <a:latin typeface="Meiryo UI" panose="020B0604030504040204" pitchFamily="50" charset="-128"/>
                <a:ea typeface="Meiryo UI" panose="020B0604030504040204" pitchFamily="50" charset="-128"/>
                <a:sym typeface="Arial"/>
              </a:rPr>
              <a:t>※2　一部経費を除く</a:t>
            </a:r>
            <a:endParaRPr sz="105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74" name="Google Shape;74;p1"/>
          <p:cNvSpPr txBox="1"/>
          <p:nvPr/>
        </p:nvSpPr>
        <p:spPr>
          <a:xfrm>
            <a:off x="5803053" y="10199825"/>
            <a:ext cx="1440000" cy="252000"/>
          </a:xfrm>
          <a:prstGeom prst="rect">
            <a:avLst/>
          </a:prstGeom>
          <a:noFill/>
          <a:ln>
            <a:noFill/>
          </a:ln>
        </p:spPr>
        <p:txBody>
          <a:bodyPr spcFirstLastPara="1" wrap="square" lIns="0" tIns="0" rIns="0" bIns="0"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（裏面につづく)</a:t>
            </a: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79" name="Google Shape;79;p1"/>
          <p:cNvSpPr txBox="1"/>
          <p:nvPr/>
        </p:nvSpPr>
        <p:spPr>
          <a:xfrm>
            <a:off x="515950" y="3132783"/>
            <a:ext cx="6660000" cy="1260000"/>
          </a:xfrm>
          <a:prstGeom prst="rect">
            <a:avLst/>
          </a:prstGeom>
          <a:noFill/>
          <a:ln>
            <a:noFill/>
          </a:ln>
        </p:spPr>
        <p:txBody>
          <a:bodyPr spcFirstLastPara="1" wrap="square" lIns="0" tIns="0" rIns="0" bIns="0" anchor="t" anchorCtr="0">
            <a:noAutofit/>
          </a:bodyPr>
          <a:lstStyle/>
          <a:p>
            <a:pPr marL="285750" marR="0" lvl="0" indent="-285750" algn="l" rtl="0">
              <a:lnSpc>
                <a:spcPct val="120000"/>
              </a:lnSpc>
              <a:spcBef>
                <a:spcPts val="0"/>
              </a:spcBef>
              <a:spcAft>
                <a:spcPts val="0"/>
              </a:spcAft>
              <a:buClr>
                <a:srgbClr val="000000"/>
              </a:buClr>
              <a:buSzPct val="100000"/>
              <a:buFont typeface="Wingdings" panose="05000000000000000000" pitchFamily="2" charset="2"/>
              <a:buChar char="l"/>
            </a:pPr>
            <a:r>
              <a:rPr lang="ja-JP" sz="1400" b="0" i="0" u="none" strike="noStrike" cap="none" dirty="0">
                <a:solidFill>
                  <a:schemeClr val="tx1"/>
                </a:solidFill>
                <a:latin typeface="Meiryo UI" panose="020B0604030504040204" pitchFamily="50" charset="-128"/>
                <a:ea typeface="Meiryo UI" panose="020B0604030504040204" pitchFamily="50" charset="-128"/>
                <a:sym typeface="Arial"/>
              </a:rPr>
              <a:t>家庭用燃料電池システム</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はご家庭で電気や熱を、また、太陽光発電設備</a:t>
            </a:r>
            <a:r>
              <a:rPr lang="ja-JP" sz="1400" b="0" i="0" u="none" strike="noStrike" cap="none" dirty="0">
                <a:solidFill>
                  <a:schemeClr val="tx1"/>
                </a:solidFill>
                <a:latin typeface="Meiryo UI" panose="020B0604030504040204" pitchFamily="50" charset="-128"/>
                <a:ea typeface="Meiryo UI" panose="020B0604030504040204" pitchFamily="50" charset="-128"/>
                <a:sym typeface="Arial"/>
              </a:rPr>
              <a:t>はご家庭で電気をつくり</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ます。これら</a:t>
            </a:r>
            <a:r>
              <a:rPr lang="ja-JP" altLang="en-US" dirty="0">
                <a:solidFill>
                  <a:schemeClr val="tx1"/>
                </a:solidFill>
                <a:latin typeface="Meiryo UI" panose="020B0604030504040204" pitchFamily="50" charset="-128"/>
                <a:ea typeface="Meiryo UI" panose="020B0604030504040204" pitchFamily="50" charset="-128"/>
              </a:rPr>
              <a:t>の</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電気や熱を</a:t>
            </a:r>
            <a:r>
              <a:rPr lang="ja-JP" sz="1400" b="0" i="0" u="none" strike="noStrike" cap="none" dirty="0">
                <a:solidFill>
                  <a:schemeClr val="tx1"/>
                </a:solidFill>
                <a:latin typeface="Meiryo UI" panose="020B0604030504040204" pitchFamily="50" charset="-128"/>
                <a:ea typeface="Meiryo UI" panose="020B0604030504040204" pitchFamily="50" charset="-128"/>
                <a:sym typeface="Arial"/>
              </a:rPr>
              <a:t>自家消費する</a:t>
            </a:r>
            <a:r>
              <a:rPr lang="ja-JP" sz="1400" b="0" i="0" u="none" strike="noStrike" cap="none" dirty="0">
                <a:solidFill>
                  <a:srgbClr val="000000"/>
                </a:solidFill>
                <a:latin typeface="Meiryo UI" panose="020B0604030504040204" pitchFamily="50" charset="-128"/>
                <a:ea typeface="Meiryo UI" panose="020B0604030504040204" pitchFamily="50" charset="-128"/>
                <a:sym typeface="Arial"/>
              </a:rPr>
              <a:t>ことにより、CO2排出量を削減できます。 </a:t>
            </a: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a:p>
            <a:pPr marL="285750" marR="0" lvl="0" indent="-285750" algn="l" rtl="0">
              <a:lnSpc>
                <a:spcPct val="120000"/>
              </a:lnSpc>
              <a:spcBef>
                <a:spcPts val="0"/>
              </a:spcBef>
              <a:spcAft>
                <a:spcPts val="0"/>
              </a:spcAft>
              <a:buClr>
                <a:srgbClr val="000000"/>
              </a:buClr>
              <a:buSzPct val="100000"/>
              <a:buFont typeface="Wingdings" panose="05000000000000000000" pitchFamily="2" charset="2"/>
              <a:buChar char="l"/>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「くらしカーボンニュートラルクラブ</a:t>
            </a: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a:t>
            </a: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では、当会にご入会いただいた各家庭の CO2排出削減量を事務局</a:t>
            </a:r>
            <a:r>
              <a:rPr lang="ja-JP" sz="1400" b="0" i="0" u="none" strike="noStrike" cap="none" baseline="30000" dirty="0">
                <a:solidFill>
                  <a:schemeClr val="dk1"/>
                </a:solidFill>
                <a:latin typeface="Meiryo UI" panose="020B0604030504040204" pitchFamily="50" charset="-128"/>
                <a:ea typeface="Meiryo UI" panose="020B0604030504040204" pitchFamily="50" charset="-128"/>
                <a:sym typeface="Arial"/>
              </a:rPr>
              <a:t>※１</a:t>
            </a: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が取りまとめ、国のＪクレジット制度を利用して創出したＪクレジット</a:t>
            </a:r>
            <a:r>
              <a:rPr lang="ja-JP" altLang="en-US" dirty="0">
                <a:solidFill>
                  <a:schemeClr val="dk1"/>
                </a:solidFill>
                <a:latin typeface="Meiryo UI" panose="020B0604030504040204" pitchFamily="50" charset="-128"/>
                <a:ea typeface="Meiryo UI" panose="020B0604030504040204" pitchFamily="50" charset="-128"/>
              </a:rPr>
              <a:t>を</a:t>
            </a:r>
            <a:r>
              <a:rPr lang="ja-JP" altLang="en-US" dirty="0">
                <a:solidFill>
                  <a:schemeClr val="tx1"/>
                </a:solidFill>
                <a:latin typeface="Meiryo UI" panose="020B0604030504040204" pitchFamily="50" charset="-128"/>
                <a:ea typeface="Meiryo UI" panose="020B0604030504040204" pitchFamily="50" charset="-128"/>
              </a:rPr>
              <a:t>江南市</a:t>
            </a:r>
            <a:r>
              <a:rPr lang="ja-JP" sz="1400" b="0" i="0" u="none" strike="noStrike" cap="none" dirty="0">
                <a:solidFill>
                  <a:schemeClr val="tx1"/>
                </a:solidFill>
                <a:latin typeface="Meiryo UI" panose="020B0604030504040204" pitchFamily="50" charset="-128"/>
                <a:ea typeface="Meiryo UI" panose="020B0604030504040204" pitchFamily="50" charset="-128"/>
                <a:sym typeface="Arial"/>
              </a:rPr>
              <a:t>の環境貢献活動などに活用します。</a:t>
            </a:r>
            <a:endParaRPr sz="1400" b="0" i="0" u="none" strike="noStrike" cap="none" dirty="0">
              <a:solidFill>
                <a:schemeClr val="tx1"/>
              </a:solidFill>
              <a:latin typeface="Meiryo UI" panose="020B0604030504040204" pitchFamily="50" charset="-128"/>
              <a:ea typeface="Meiryo UI" panose="020B0604030504040204" pitchFamily="50" charset="-128"/>
              <a:sym typeface="Arial"/>
            </a:endParaRPr>
          </a:p>
        </p:txBody>
      </p:sp>
      <p:sp>
        <p:nvSpPr>
          <p:cNvPr id="88" name="Google Shape;88;p1"/>
          <p:cNvSpPr/>
          <p:nvPr/>
        </p:nvSpPr>
        <p:spPr>
          <a:xfrm>
            <a:off x="373074" y="2629074"/>
            <a:ext cx="6912000" cy="432000"/>
          </a:xfrm>
          <a:prstGeom prst="roundRect">
            <a:avLst>
              <a:gd name="adj" fmla="val 21970"/>
            </a:avLst>
          </a:prstGeom>
          <a:noFill/>
          <a:ln w="15875" cap="flat" cmpd="sng">
            <a:solidFill>
              <a:srgbClr val="3F3F3F"/>
            </a:solidFill>
            <a:prstDash val="solid"/>
            <a:round/>
            <a:headEnd type="none" w="sm" len="sm"/>
            <a:tailEnd type="none" w="sm" len="sm"/>
          </a:ln>
        </p:spPr>
        <p:txBody>
          <a:bodyPr spcFirstLastPara="1" wrap="square" lIns="108000" tIns="36000" rIns="0" bIns="720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ja-JP" sz="2000" b="1" i="0" u="none" strike="noStrike" cap="none" dirty="0">
                <a:solidFill>
                  <a:schemeClr val="dk1"/>
                </a:solidFill>
                <a:latin typeface="Meiryo UI" panose="020B0604030504040204" pitchFamily="50" charset="-128"/>
                <a:ea typeface="Meiryo UI" panose="020B0604030504040204" pitchFamily="50" charset="-128"/>
                <a:sym typeface="Arial"/>
              </a:rPr>
              <a:t>くらしカーボンニュートラルクラブについて</a:t>
            </a:r>
            <a:endParaRPr sz="20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91" name="Google Shape;91;p1"/>
          <p:cNvSpPr/>
          <p:nvPr/>
        </p:nvSpPr>
        <p:spPr>
          <a:xfrm>
            <a:off x="359837" y="8739833"/>
            <a:ext cx="6840000" cy="1260000"/>
          </a:xfrm>
          <a:prstGeom prst="foldedCorner">
            <a:avLst>
              <a:gd name="adj" fmla="val 16667"/>
            </a:avLst>
          </a:prstGeom>
          <a:noFill/>
          <a:ln w="15875" cap="flat" cmpd="sng">
            <a:solidFill>
              <a:srgbClr val="3F3F3F"/>
            </a:solidFill>
            <a:prstDash val="solid"/>
            <a:round/>
            <a:headEnd type="none" w="sm" len="sm"/>
            <a:tailEnd type="none" w="sm" len="sm"/>
          </a:ln>
        </p:spPr>
        <p:txBody>
          <a:bodyPr spcFirstLastPara="1" wrap="square" lIns="91425" tIns="72000" rIns="91425" bIns="72000" anchor="t" anchorCtr="0">
            <a:noAutofit/>
          </a:bodyPr>
          <a:lstStyle/>
          <a:p>
            <a:pPr marL="0" marR="0" lvl="0" indent="0" algn="l" rtl="0">
              <a:lnSpc>
                <a:spcPct val="100000"/>
              </a:lnSpc>
              <a:spcBef>
                <a:spcPts val="0"/>
              </a:spcBef>
              <a:spcAft>
                <a:spcPts val="0"/>
              </a:spcAft>
              <a:buNone/>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〈Ｊクレジット制度とは〉</a:t>
            </a: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a:p>
            <a:pPr marL="0" marR="0" lvl="0" indent="173038" algn="l" rtl="0">
              <a:lnSpc>
                <a:spcPct val="100000"/>
              </a:lnSpc>
              <a:spcBef>
                <a:spcPts val="600"/>
              </a:spcBef>
              <a:spcAft>
                <a:spcPts val="0"/>
              </a:spcAft>
              <a:buNone/>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省エネルギー設備の導入や再生可能エネルギーの利用によるCO2</a:t>
            </a:r>
            <a:r>
              <a:rPr lang="ja-JP" altLang="en-US" dirty="0">
                <a:solidFill>
                  <a:schemeClr val="dk1"/>
                </a:solidFill>
                <a:latin typeface="Meiryo UI" panose="020B0604030504040204" pitchFamily="50" charset="-128"/>
                <a:ea typeface="Meiryo UI" panose="020B0604030504040204" pitchFamily="50" charset="-128"/>
              </a:rPr>
              <a:t>等</a:t>
            </a: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の排出削減量や、適切な森林管理によるCO2等の吸収量を「クレジット」として国が認証・発行する制度です。</a:t>
            </a:r>
            <a:endParaRPr dirty="0">
              <a:latin typeface="Meiryo UI" panose="020B0604030504040204" pitchFamily="50" charset="-128"/>
              <a:ea typeface="Meiryo UI" panose="020B0604030504040204" pitchFamily="50" charset="-128"/>
            </a:endParaRPr>
          </a:p>
          <a:p>
            <a:pPr marL="0" marR="0" lvl="0" indent="173038" algn="l" rtl="0">
              <a:lnSpc>
                <a:spcPct val="100000"/>
              </a:lnSpc>
              <a:spcBef>
                <a:spcPts val="0"/>
              </a:spcBef>
              <a:spcAft>
                <a:spcPts val="0"/>
              </a:spcAft>
              <a:buNone/>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発行されたクレジットは企業や自治体で取引可能となるほか、カーボン・オフセットなどに活用できます。 </a:t>
            </a:r>
            <a:endParaRPr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FBB531BC-A93E-F275-C287-BF601CDA1BC6}"/>
              </a:ext>
            </a:extLst>
          </p:cNvPr>
          <p:cNvGrpSpPr/>
          <p:nvPr/>
        </p:nvGrpSpPr>
        <p:grpSpPr>
          <a:xfrm>
            <a:off x="454783" y="4427878"/>
            <a:ext cx="6887768" cy="3613040"/>
            <a:chOff x="373074" y="4519998"/>
            <a:chExt cx="6887768" cy="3613040"/>
          </a:xfrm>
        </p:grpSpPr>
        <p:sp>
          <p:nvSpPr>
            <p:cNvPr id="56" name="Google Shape;56;p1"/>
            <p:cNvSpPr/>
            <p:nvPr/>
          </p:nvSpPr>
          <p:spPr>
            <a:xfrm>
              <a:off x="383880" y="4685811"/>
              <a:ext cx="4356000" cy="2556000"/>
            </a:xfrm>
            <a:prstGeom prst="roundRect">
              <a:avLst>
                <a:gd name="adj" fmla="val 2735"/>
              </a:avLst>
            </a:prstGeom>
            <a:noFill/>
            <a:ln w="19050" cap="flat" cmpd="sng">
              <a:solidFill>
                <a:srgbClr val="3F3F3F"/>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57" name="Google Shape;57;p1"/>
            <p:cNvSpPr/>
            <p:nvPr/>
          </p:nvSpPr>
          <p:spPr>
            <a:xfrm>
              <a:off x="5533974" y="5287482"/>
              <a:ext cx="1726868" cy="1584000"/>
            </a:xfrm>
            <a:prstGeom prst="roundRect">
              <a:avLst>
                <a:gd name="adj" fmla="val 5589"/>
              </a:avLst>
            </a:prstGeom>
            <a:noFill/>
            <a:ln w="19050" cap="flat" cmpd="sng">
              <a:solidFill>
                <a:srgbClr val="3F3F3F"/>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58" name="Google Shape;58;p1"/>
            <p:cNvSpPr/>
            <p:nvPr/>
          </p:nvSpPr>
          <p:spPr>
            <a:xfrm>
              <a:off x="373074" y="7665038"/>
              <a:ext cx="4356000" cy="468000"/>
            </a:xfrm>
            <a:prstGeom prst="roundRect">
              <a:avLst>
                <a:gd name="adj" fmla="val 13293"/>
              </a:avLst>
            </a:prstGeom>
            <a:noFill/>
            <a:ln w="19050" cap="flat" cmpd="sng">
              <a:solidFill>
                <a:srgbClr val="3F3F3F"/>
              </a:solidFill>
              <a:prstDash val="solid"/>
              <a:miter lim="8000"/>
              <a:headEnd type="none" w="sm" len="sm"/>
              <a:tailEnd type="none" w="sm" len="sm"/>
            </a:ln>
          </p:spPr>
          <p:txBody>
            <a:bodyPr spcFirstLastPara="1" wrap="square" lIns="0" tIns="0" rIns="0" bIns="0" anchor="b" anchorCtr="0">
              <a:noAutofit/>
            </a:bodyPr>
            <a:lstStyle/>
            <a:p>
              <a:pPr marL="0" marR="0" lvl="0" indent="0" algn="ctr" rtl="0">
                <a:lnSpc>
                  <a:spcPct val="100000"/>
                </a:lnSpc>
                <a:spcBef>
                  <a:spcPts val="0"/>
                </a:spcBef>
                <a:spcAft>
                  <a:spcPts val="600"/>
                </a:spcAft>
                <a:buClr>
                  <a:srgbClr val="000000"/>
                </a:buClr>
                <a:buSzPts val="1400"/>
                <a:buFont typeface="Arial"/>
                <a:buNone/>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Ｊクレジットを市内の環境貢献活動などに活用</a:t>
              </a:r>
              <a:endParaRPr sz="140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59" name="Google Shape;59;p1"/>
            <p:cNvSpPr/>
            <p:nvPr/>
          </p:nvSpPr>
          <p:spPr>
            <a:xfrm>
              <a:off x="3140077" y="5225876"/>
              <a:ext cx="1440000" cy="1800000"/>
            </a:xfrm>
            <a:prstGeom prst="roundRect">
              <a:avLst>
                <a:gd name="adj" fmla="val 5589"/>
              </a:avLst>
            </a:prstGeom>
            <a:noFill/>
            <a:ln w="19050" cap="flat" cmpd="sng">
              <a:solidFill>
                <a:srgbClr val="7F7F7F"/>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60" name="Google Shape;60;p1"/>
            <p:cNvSpPr/>
            <p:nvPr/>
          </p:nvSpPr>
          <p:spPr>
            <a:xfrm>
              <a:off x="618554" y="5066605"/>
              <a:ext cx="1685925" cy="2074388"/>
            </a:xfrm>
            <a:prstGeom prst="roundRect">
              <a:avLst>
                <a:gd name="adj" fmla="val 5589"/>
              </a:avLst>
            </a:prstGeom>
            <a:noFill/>
            <a:ln w="19050" cap="flat" cmpd="sng">
              <a:solidFill>
                <a:srgbClr val="7F7F7F"/>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rgbClr val="7F7F7F"/>
                </a:solidFill>
                <a:latin typeface="Meiryo UI" panose="020B0604030504040204" pitchFamily="50" charset="-128"/>
                <a:ea typeface="Meiryo UI" panose="020B0604030504040204" pitchFamily="50" charset="-128"/>
                <a:sym typeface="Arial"/>
              </a:endParaRPr>
            </a:p>
          </p:txBody>
        </p:sp>
        <p:sp>
          <p:nvSpPr>
            <p:cNvPr id="61" name="Google Shape;61;p1"/>
            <p:cNvSpPr/>
            <p:nvPr/>
          </p:nvSpPr>
          <p:spPr>
            <a:xfrm>
              <a:off x="3267887" y="5465512"/>
              <a:ext cx="1224000" cy="468000"/>
            </a:xfrm>
            <a:prstGeom prst="cloud">
              <a:avLst/>
            </a:prstGeom>
            <a:noFill/>
            <a:ln w="15875" cap="flat" cmpd="sng">
              <a:solidFill>
                <a:srgbClr val="BFBFB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ja-JP" sz="1000" b="0" i="0" u="none" strike="noStrike" cap="none" dirty="0">
                  <a:solidFill>
                    <a:srgbClr val="000000"/>
                  </a:solidFill>
                  <a:latin typeface="Meiryo UI" panose="020B0604030504040204" pitchFamily="50" charset="-128"/>
                  <a:ea typeface="Meiryo UI" panose="020B0604030504040204" pitchFamily="50" charset="-128"/>
                  <a:sym typeface="Arial"/>
                </a:rPr>
                <a:t>CO2削減量</a:t>
              </a:r>
              <a:endParaRPr sz="10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64" name="Google Shape;64;p1"/>
            <p:cNvSpPr txBox="1"/>
            <p:nvPr/>
          </p:nvSpPr>
          <p:spPr>
            <a:xfrm>
              <a:off x="2388450" y="5533776"/>
              <a:ext cx="576000" cy="180000"/>
            </a:xfrm>
            <a:prstGeom prst="rect">
              <a:avLst/>
            </a:prstGeom>
            <a:noFill/>
            <a:ln>
              <a:noFill/>
            </a:ln>
          </p:spPr>
          <p:txBody>
            <a:bodyPr spcFirstLastPara="1" wrap="square" lIns="0" tIns="0" rIns="0" bIns="0" anchor="t" anchorCtr="0">
              <a:noAutofit/>
            </a:bodyPr>
            <a:lstStyle/>
            <a:p>
              <a:pPr marL="179999" marR="0" lvl="0" indent="-179999" algn="ctr" rtl="0">
                <a:lnSpc>
                  <a:spcPct val="100000"/>
                </a:lnSpc>
                <a:spcBef>
                  <a:spcPts val="0"/>
                </a:spcBef>
                <a:spcAft>
                  <a:spcPts val="0"/>
                </a:spcAft>
                <a:buClr>
                  <a:srgbClr val="000000"/>
                </a:buClr>
                <a:buSzPts val="1400"/>
                <a:buFont typeface="Arial"/>
                <a:buNone/>
              </a:pPr>
              <a:r>
                <a:rPr lang="ja-JP" sz="1200" b="0" i="0" u="none" strike="noStrike" cap="none" dirty="0">
                  <a:solidFill>
                    <a:srgbClr val="000000"/>
                  </a:solidFill>
                  <a:latin typeface="Meiryo UI" panose="020B0604030504040204" pitchFamily="50" charset="-128"/>
                  <a:ea typeface="Meiryo UI" panose="020B0604030504040204" pitchFamily="50" charset="-128"/>
                  <a:sym typeface="Arial"/>
                </a:rPr>
                <a:t>①集計</a:t>
              </a:r>
              <a:endParaRPr sz="12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65" name="Google Shape;65;p1"/>
            <p:cNvSpPr txBox="1"/>
            <p:nvPr/>
          </p:nvSpPr>
          <p:spPr>
            <a:xfrm>
              <a:off x="4849443" y="5533776"/>
              <a:ext cx="576000" cy="180000"/>
            </a:xfrm>
            <a:prstGeom prst="rect">
              <a:avLst/>
            </a:prstGeom>
            <a:noFill/>
            <a:ln>
              <a:noFill/>
            </a:ln>
          </p:spPr>
          <p:txBody>
            <a:bodyPr spcFirstLastPara="1" wrap="square" lIns="0" tIns="0" rIns="0" bIns="0" anchor="t" anchorCtr="0">
              <a:noAutofit/>
            </a:bodyPr>
            <a:lstStyle/>
            <a:p>
              <a:pPr marL="179999" marR="0" lvl="0" indent="-179999" algn="ctr" rtl="0">
                <a:lnSpc>
                  <a:spcPct val="100000"/>
                </a:lnSpc>
                <a:spcBef>
                  <a:spcPts val="0"/>
                </a:spcBef>
                <a:spcAft>
                  <a:spcPts val="0"/>
                </a:spcAft>
                <a:buClr>
                  <a:srgbClr val="000000"/>
                </a:buClr>
                <a:buSzPts val="1400"/>
                <a:buFont typeface="Arial"/>
                <a:buNone/>
              </a:pPr>
              <a:r>
                <a:rPr lang="ja-JP" sz="1200" b="0" i="0" u="none" strike="noStrike" cap="none" dirty="0">
                  <a:solidFill>
                    <a:srgbClr val="000000"/>
                  </a:solidFill>
                  <a:latin typeface="Meiryo UI" panose="020B0604030504040204" pitchFamily="50" charset="-128"/>
                  <a:ea typeface="Meiryo UI" panose="020B0604030504040204" pitchFamily="50" charset="-128"/>
                  <a:sym typeface="Arial"/>
                </a:rPr>
                <a:t>③申請</a:t>
              </a:r>
              <a:endParaRPr sz="12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66" name="Google Shape;66;p1"/>
            <p:cNvSpPr txBox="1"/>
            <p:nvPr/>
          </p:nvSpPr>
          <p:spPr>
            <a:xfrm>
              <a:off x="4844093" y="6638461"/>
              <a:ext cx="576000" cy="18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0" i="0" u="none" strike="noStrike" cap="none" dirty="0">
                  <a:solidFill>
                    <a:srgbClr val="000000"/>
                  </a:solidFill>
                  <a:latin typeface="Meiryo UI" panose="020B0604030504040204" pitchFamily="50" charset="-128"/>
                  <a:ea typeface="Meiryo UI" panose="020B0604030504040204" pitchFamily="50" charset="-128"/>
                  <a:sym typeface="Arial"/>
                </a:rPr>
                <a:t>⑤発行</a:t>
              </a:r>
              <a:endParaRPr sz="12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67" name="Google Shape;67;p1"/>
            <p:cNvSpPr txBox="1"/>
            <p:nvPr/>
          </p:nvSpPr>
          <p:spPr>
            <a:xfrm>
              <a:off x="3441676" y="5984860"/>
              <a:ext cx="864000" cy="18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0" i="0" u="none" strike="noStrike" cap="none" dirty="0">
                  <a:solidFill>
                    <a:srgbClr val="000000"/>
                  </a:solidFill>
                  <a:latin typeface="Meiryo UI" panose="020B0604030504040204" pitchFamily="50" charset="-128"/>
                  <a:ea typeface="Meiryo UI" panose="020B0604030504040204" pitchFamily="50" charset="-128"/>
                  <a:sym typeface="Arial"/>
                </a:rPr>
                <a:t>②とりまとめ</a:t>
              </a:r>
              <a:endParaRPr sz="12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68" name="Google Shape;68;p1"/>
            <p:cNvSpPr/>
            <p:nvPr/>
          </p:nvSpPr>
          <p:spPr>
            <a:xfrm>
              <a:off x="4555848" y="5702622"/>
              <a:ext cx="1184551" cy="252000"/>
            </a:xfrm>
            <a:prstGeom prst="rightArrow">
              <a:avLst>
                <a:gd name="adj1" fmla="val 50000"/>
                <a:gd name="adj2" fmla="val 50000"/>
              </a:avLst>
            </a:prstGeom>
            <a:solidFill>
              <a:srgbClr val="7F7F7F"/>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69" name="Google Shape;69;p1"/>
            <p:cNvSpPr txBox="1"/>
            <p:nvPr/>
          </p:nvSpPr>
          <p:spPr>
            <a:xfrm>
              <a:off x="5732780" y="6096958"/>
              <a:ext cx="576000" cy="18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0" i="0" u="none" strike="noStrike" cap="none" dirty="0">
                  <a:solidFill>
                    <a:srgbClr val="000000"/>
                  </a:solidFill>
                  <a:latin typeface="Meiryo UI" panose="020B0604030504040204" pitchFamily="50" charset="-128"/>
                  <a:ea typeface="Meiryo UI" panose="020B0604030504040204" pitchFamily="50" charset="-128"/>
                  <a:sym typeface="Arial"/>
                </a:rPr>
                <a:t>④認証</a:t>
              </a:r>
              <a:endParaRPr sz="1600" b="1"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70" name="Google Shape;70;p1"/>
            <p:cNvSpPr txBox="1"/>
            <p:nvPr/>
          </p:nvSpPr>
          <p:spPr>
            <a:xfrm>
              <a:off x="3569321" y="6793328"/>
              <a:ext cx="576000" cy="180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0" i="0" u="none" strike="noStrike" cap="none">
                  <a:solidFill>
                    <a:srgbClr val="000000"/>
                  </a:solidFill>
                  <a:latin typeface="Meiryo UI" panose="020B0604030504040204" pitchFamily="50" charset="-128"/>
                  <a:ea typeface="Meiryo UI" panose="020B0604030504040204" pitchFamily="50" charset="-128"/>
                  <a:sym typeface="Arial"/>
                </a:rPr>
                <a:t>⑥管理</a:t>
              </a: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a:p>
              <a:pPr marL="0" marR="0" lvl="0" indent="0" algn="l" rtl="0">
                <a:lnSpc>
                  <a:spcPct val="100000"/>
                </a:lnSpc>
                <a:spcBef>
                  <a:spcPts val="0"/>
                </a:spcBef>
                <a:spcAft>
                  <a:spcPts val="0"/>
                </a:spcAft>
                <a:buClr>
                  <a:srgbClr val="000000"/>
                </a:buClr>
                <a:buSzPts val="12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71" name="Google Shape;71;p1"/>
            <p:cNvSpPr/>
            <p:nvPr/>
          </p:nvSpPr>
          <p:spPr>
            <a:xfrm>
              <a:off x="2369380" y="5712147"/>
              <a:ext cx="684000" cy="252000"/>
            </a:xfrm>
            <a:prstGeom prst="rightArrow">
              <a:avLst>
                <a:gd name="adj1" fmla="val 50000"/>
                <a:gd name="adj2" fmla="val 50000"/>
              </a:avLst>
            </a:prstGeom>
            <a:solidFill>
              <a:srgbClr val="7F7F7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72" name="Google Shape;72;p1"/>
            <p:cNvSpPr txBox="1"/>
            <p:nvPr/>
          </p:nvSpPr>
          <p:spPr>
            <a:xfrm>
              <a:off x="534061" y="4668415"/>
              <a:ext cx="44100" cy="144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600" b="0" i="0" u="none" strike="noStrike" cap="none">
                <a:solidFill>
                  <a:srgbClr val="595959"/>
                </a:solidFill>
                <a:latin typeface="Meiryo UI" panose="020B0604030504040204" pitchFamily="50" charset="-128"/>
                <a:ea typeface="Meiryo UI" panose="020B0604030504040204" pitchFamily="50" charset="-128"/>
                <a:sym typeface="Arial"/>
              </a:endParaRPr>
            </a:p>
          </p:txBody>
        </p:sp>
        <p:sp>
          <p:nvSpPr>
            <p:cNvPr id="73" name="Google Shape;73;p1"/>
            <p:cNvSpPr/>
            <p:nvPr/>
          </p:nvSpPr>
          <p:spPr>
            <a:xfrm rot="-5400000" flipH="1">
              <a:off x="6331102" y="6061620"/>
              <a:ext cx="201587" cy="252000"/>
            </a:xfrm>
            <a:prstGeom prst="rightArrow">
              <a:avLst>
                <a:gd name="adj1" fmla="val 50000"/>
                <a:gd name="adj2" fmla="val 50000"/>
              </a:avLst>
            </a:prstGeom>
            <a:solidFill>
              <a:srgbClr val="7F7F7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75" name="Google Shape;75;p1"/>
            <p:cNvSpPr/>
            <p:nvPr/>
          </p:nvSpPr>
          <p:spPr>
            <a:xfrm>
              <a:off x="965688" y="4897916"/>
              <a:ext cx="1008000" cy="324000"/>
            </a:xfrm>
            <a:prstGeom prst="roundRect">
              <a:avLst>
                <a:gd name="adj" fmla="val 16667"/>
              </a:avLst>
            </a:prstGeom>
            <a:solidFill>
              <a:schemeClr val="lt1"/>
            </a:solidFill>
            <a:ln w="19050" cap="flat" cmpd="sng">
              <a:solidFill>
                <a:srgbClr val="7F7F7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1" i="0" u="none" strike="noStrike" cap="none" dirty="0">
                  <a:solidFill>
                    <a:srgbClr val="000000"/>
                  </a:solidFill>
                  <a:latin typeface="Meiryo UI" panose="020B0604030504040204" pitchFamily="50" charset="-128"/>
                  <a:ea typeface="Meiryo UI" panose="020B0604030504040204" pitchFamily="50" charset="-128"/>
                  <a:sym typeface="Arial"/>
                </a:rPr>
                <a:t>家　庭</a:t>
              </a:r>
              <a:endParaRPr sz="1200" b="1"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76" name="Google Shape;76;p1"/>
            <p:cNvSpPr/>
            <p:nvPr/>
          </p:nvSpPr>
          <p:spPr>
            <a:xfrm>
              <a:off x="3360708" y="4862713"/>
              <a:ext cx="944968" cy="463168"/>
            </a:xfrm>
            <a:prstGeom prst="roundRect">
              <a:avLst>
                <a:gd name="adj" fmla="val 16667"/>
              </a:avLst>
            </a:prstGeom>
            <a:solidFill>
              <a:schemeClr val="lt1"/>
            </a:solidFill>
            <a:ln w="19050" cap="flat" cmpd="sng">
              <a:solidFill>
                <a:srgbClr val="7F7F7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1" i="0" u="none" strike="noStrike" cap="none" dirty="0">
                  <a:solidFill>
                    <a:srgbClr val="000000"/>
                  </a:solidFill>
                  <a:latin typeface="Meiryo UI" panose="020B0604030504040204" pitchFamily="50" charset="-128"/>
                  <a:ea typeface="Meiryo UI" panose="020B0604030504040204" pitchFamily="50" charset="-128"/>
                  <a:sym typeface="Arial"/>
                </a:rPr>
                <a:t>事務局</a:t>
              </a:r>
              <a:endParaRPr sz="1200" b="1"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77" name="Google Shape;77;p1"/>
            <p:cNvSpPr/>
            <p:nvPr/>
          </p:nvSpPr>
          <p:spPr>
            <a:xfrm>
              <a:off x="5769007" y="5071415"/>
              <a:ext cx="1296000" cy="432000"/>
            </a:xfrm>
            <a:prstGeom prst="roundRect">
              <a:avLst>
                <a:gd name="adj" fmla="val 16667"/>
              </a:avLst>
            </a:prstGeom>
            <a:solidFill>
              <a:schemeClr val="lt1"/>
            </a:solidFill>
            <a:ln w="19050" cap="flat" cmpd="sng">
              <a:solidFill>
                <a:srgbClr val="3F3F3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200" b="1" i="0" u="none" strike="noStrike" cap="none" dirty="0">
                  <a:solidFill>
                    <a:srgbClr val="000000"/>
                  </a:solidFill>
                  <a:latin typeface="Meiryo UI" panose="020B0604030504040204" pitchFamily="50" charset="-128"/>
                  <a:ea typeface="Meiryo UI" panose="020B0604030504040204" pitchFamily="50" charset="-128"/>
                  <a:sym typeface="Arial"/>
                </a:rPr>
                <a:t>Ｊクレジット制度</a:t>
              </a:r>
              <a:endParaRPr sz="1200" b="1" i="0" u="none" strike="noStrike" cap="none" dirty="0">
                <a:solidFill>
                  <a:srgbClr val="000000"/>
                </a:solidFill>
                <a:latin typeface="Meiryo UI" panose="020B0604030504040204" pitchFamily="50" charset="-128"/>
                <a:ea typeface="Meiryo UI" panose="020B0604030504040204" pitchFamily="50" charset="-128"/>
                <a:sym typeface="Arial"/>
              </a:endParaRPr>
            </a:p>
            <a:p>
              <a:pPr marL="0" marR="0" lvl="0" indent="0" algn="ctr" rtl="0">
                <a:lnSpc>
                  <a:spcPct val="100000"/>
                </a:lnSpc>
                <a:spcBef>
                  <a:spcPts val="0"/>
                </a:spcBef>
                <a:spcAft>
                  <a:spcPts val="0"/>
                </a:spcAft>
                <a:buClr>
                  <a:srgbClr val="000000"/>
                </a:buClr>
                <a:buSzPts val="1400"/>
                <a:buFont typeface="Arial"/>
                <a:buNone/>
              </a:pPr>
              <a:r>
                <a:rPr lang="ja-JP" sz="1200" b="1" i="0" u="none" strike="noStrike" cap="none" dirty="0">
                  <a:solidFill>
                    <a:srgbClr val="000000"/>
                  </a:solidFill>
                  <a:latin typeface="Meiryo UI" panose="020B0604030504040204" pitchFamily="50" charset="-128"/>
                  <a:ea typeface="Meiryo UI" panose="020B0604030504040204" pitchFamily="50" charset="-128"/>
                  <a:sym typeface="Arial"/>
                </a:rPr>
                <a:t>認証委員会</a:t>
              </a:r>
              <a:endParaRPr sz="1200" b="1"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78" name="Google Shape;78;p1"/>
            <p:cNvSpPr txBox="1"/>
            <p:nvPr/>
          </p:nvSpPr>
          <p:spPr>
            <a:xfrm>
              <a:off x="3154218" y="7341564"/>
              <a:ext cx="828000" cy="1800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ja-JP" sz="1200" b="0" i="0" u="none" strike="noStrike" cap="none" dirty="0">
                  <a:solidFill>
                    <a:srgbClr val="000000"/>
                  </a:solidFill>
                  <a:latin typeface="Meiryo UI" panose="020B0604030504040204" pitchFamily="50" charset="-128"/>
                  <a:ea typeface="Meiryo UI" panose="020B0604030504040204" pitchFamily="50" charset="-128"/>
                  <a:sym typeface="Arial"/>
                </a:rPr>
                <a:t>⑦寄付</a:t>
              </a:r>
              <a:r>
                <a:rPr lang="ja-JP" sz="1600" b="0" i="0" u="none" strike="noStrike" cap="none" baseline="30000" dirty="0">
                  <a:solidFill>
                    <a:srgbClr val="000000"/>
                  </a:solidFill>
                  <a:latin typeface="Meiryo UI" panose="020B0604030504040204" pitchFamily="50" charset="-128"/>
                  <a:ea typeface="Meiryo UI" panose="020B0604030504040204" pitchFamily="50" charset="-128"/>
                  <a:sym typeface="Arial"/>
                </a:rPr>
                <a:t>※２</a:t>
              </a:r>
              <a:endParaRPr sz="1600" b="0" i="0" u="none" strike="noStrike" cap="none" baseline="30000" dirty="0">
                <a:solidFill>
                  <a:srgbClr val="000000"/>
                </a:solidFill>
                <a:latin typeface="Meiryo UI" panose="020B0604030504040204" pitchFamily="50" charset="-128"/>
                <a:ea typeface="Meiryo UI" panose="020B0604030504040204" pitchFamily="50" charset="-128"/>
                <a:sym typeface="Arial"/>
              </a:endParaRPr>
            </a:p>
          </p:txBody>
        </p:sp>
        <p:sp>
          <p:nvSpPr>
            <p:cNvPr id="80" name="Google Shape;80;p1"/>
            <p:cNvSpPr/>
            <p:nvPr/>
          </p:nvSpPr>
          <p:spPr>
            <a:xfrm>
              <a:off x="1841395" y="7405670"/>
              <a:ext cx="1044000" cy="360000"/>
            </a:xfrm>
            <a:prstGeom prst="roundRect">
              <a:avLst>
                <a:gd name="adj" fmla="val 16667"/>
              </a:avLst>
            </a:prstGeom>
            <a:solidFill>
              <a:schemeClr val="lt1"/>
            </a:solidFill>
            <a:ln w="19050" cap="flat" cmpd="sng">
              <a:solidFill>
                <a:srgbClr val="3F3F3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200" b="1" i="0" u="none" strike="noStrike" cap="none">
                <a:solidFill>
                  <a:schemeClr val="dk1"/>
                </a:solidFill>
                <a:latin typeface="Meiryo UI" panose="020B0604030504040204" pitchFamily="50" charset="-128"/>
                <a:ea typeface="Meiryo UI" panose="020B0604030504040204" pitchFamily="50" charset="-128"/>
                <a:sym typeface="Arial"/>
              </a:endParaRPr>
            </a:p>
          </p:txBody>
        </p:sp>
        <p:sp>
          <p:nvSpPr>
            <p:cNvPr id="81" name="Google Shape;81;p1"/>
            <p:cNvSpPr/>
            <p:nvPr/>
          </p:nvSpPr>
          <p:spPr>
            <a:xfrm>
              <a:off x="3268177" y="6318020"/>
              <a:ext cx="1152000" cy="432000"/>
            </a:xfrm>
            <a:prstGeom prst="ellipse">
              <a:avLst/>
            </a:prstGeom>
            <a:noFill/>
            <a:ln w="15875" cap="flat" cmpd="sng">
              <a:solidFill>
                <a:srgbClr val="BCBCBC"/>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000" b="0" i="0" u="none" strike="noStrike" cap="none" dirty="0">
                  <a:solidFill>
                    <a:schemeClr val="dk1"/>
                  </a:solidFill>
                  <a:latin typeface="Meiryo UI" panose="020B0604030504040204" pitchFamily="50" charset="-128"/>
                  <a:ea typeface="Meiryo UI" panose="020B0604030504040204" pitchFamily="50" charset="-128"/>
                  <a:sym typeface="Arial"/>
                </a:rPr>
                <a:t>Ｊクレジット</a:t>
              </a:r>
              <a:endParaRPr sz="100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pic>
          <p:nvPicPr>
            <p:cNvPr id="82" name="Google Shape;82;p1"/>
            <p:cNvPicPr preferRelativeResize="0"/>
            <p:nvPr/>
          </p:nvPicPr>
          <p:blipFill rotWithShape="1">
            <a:blip r:embed="rId4">
              <a:alphaModFix/>
            </a:blip>
            <a:srcRect/>
            <a:stretch/>
          </p:blipFill>
          <p:spPr>
            <a:xfrm>
              <a:off x="804889" y="5552168"/>
              <a:ext cx="521279" cy="455197"/>
            </a:xfrm>
            <a:prstGeom prst="rect">
              <a:avLst/>
            </a:prstGeom>
            <a:noFill/>
            <a:ln>
              <a:noFill/>
            </a:ln>
          </p:spPr>
        </p:pic>
        <p:pic>
          <p:nvPicPr>
            <p:cNvPr id="83" name="Google Shape;83;p1"/>
            <p:cNvPicPr preferRelativeResize="0"/>
            <p:nvPr/>
          </p:nvPicPr>
          <p:blipFill rotWithShape="1">
            <a:blip r:embed="rId4">
              <a:alphaModFix/>
            </a:blip>
            <a:srcRect/>
            <a:stretch/>
          </p:blipFill>
          <p:spPr>
            <a:xfrm>
              <a:off x="1678277" y="6281989"/>
              <a:ext cx="521279" cy="455197"/>
            </a:xfrm>
            <a:prstGeom prst="rect">
              <a:avLst/>
            </a:prstGeom>
            <a:noFill/>
            <a:ln>
              <a:noFill/>
            </a:ln>
          </p:spPr>
        </p:pic>
        <p:pic>
          <p:nvPicPr>
            <p:cNvPr id="84" name="Google Shape;84;p1"/>
            <p:cNvPicPr preferRelativeResize="0"/>
            <p:nvPr/>
          </p:nvPicPr>
          <p:blipFill rotWithShape="1">
            <a:blip r:embed="rId4">
              <a:alphaModFix/>
            </a:blip>
            <a:srcRect/>
            <a:stretch/>
          </p:blipFill>
          <p:spPr>
            <a:xfrm>
              <a:off x="747314" y="6636717"/>
              <a:ext cx="521279" cy="455197"/>
            </a:xfrm>
            <a:prstGeom prst="rect">
              <a:avLst/>
            </a:prstGeom>
            <a:noFill/>
            <a:ln>
              <a:noFill/>
            </a:ln>
          </p:spPr>
        </p:pic>
        <p:sp>
          <p:nvSpPr>
            <p:cNvPr id="85" name="Google Shape;85;p1"/>
            <p:cNvSpPr/>
            <p:nvPr/>
          </p:nvSpPr>
          <p:spPr>
            <a:xfrm>
              <a:off x="1130582" y="5287582"/>
              <a:ext cx="900000" cy="324000"/>
            </a:xfrm>
            <a:prstGeom prst="cloudCallout">
              <a:avLst>
                <a:gd name="adj1" fmla="val -20833"/>
                <a:gd name="adj2" fmla="val 62500"/>
              </a:avLst>
            </a:prstGeom>
            <a:solidFill>
              <a:schemeClr val="lt1"/>
            </a:solidFill>
            <a:ln w="15875" cap="flat" cmpd="sng">
              <a:solidFill>
                <a:srgbClr val="BFBFB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ja-JP" sz="1000" b="0" i="0" u="none" strike="noStrike" cap="none" dirty="0">
                  <a:solidFill>
                    <a:schemeClr val="dk1"/>
                  </a:solidFill>
                  <a:latin typeface="Meiryo UI" panose="020B0604030504040204" pitchFamily="50" charset="-128"/>
                  <a:ea typeface="Meiryo UI" panose="020B0604030504040204" pitchFamily="50" charset="-128"/>
                  <a:sym typeface="Arial"/>
                </a:rPr>
                <a:t>CO2削減</a:t>
              </a:r>
              <a:endParaRPr sz="12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86" name="Google Shape;86;p1"/>
            <p:cNvSpPr/>
            <p:nvPr/>
          </p:nvSpPr>
          <p:spPr>
            <a:xfrm>
              <a:off x="647177" y="6266678"/>
              <a:ext cx="899054" cy="324000"/>
            </a:xfrm>
            <a:prstGeom prst="cloudCallout">
              <a:avLst>
                <a:gd name="adj1" fmla="val -7604"/>
                <a:gd name="adj2" fmla="val 65146"/>
              </a:avLst>
            </a:prstGeom>
            <a:solidFill>
              <a:schemeClr val="lt1"/>
            </a:solidFill>
            <a:ln w="15875" cap="flat" cmpd="sng">
              <a:solidFill>
                <a:srgbClr val="BFBFB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ja-JP" sz="1000" b="0" i="0" u="none" strike="noStrike" cap="none">
                  <a:solidFill>
                    <a:schemeClr val="dk1"/>
                  </a:solidFill>
                  <a:latin typeface="Meiryo UI" panose="020B0604030504040204" pitchFamily="50" charset="-128"/>
                  <a:ea typeface="Meiryo UI" panose="020B0604030504040204" pitchFamily="50" charset="-128"/>
                  <a:sym typeface="Arial"/>
                </a:rPr>
                <a:t>CO2削減</a:t>
              </a:r>
              <a:endParaRPr sz="12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87" name="Google Shape;87;p1"/>
            <p:cNvSpPr/>
            <p:nvPr/>
          </p:nvSpPr>
          <p:spPr>
            <a:xfrm>
              <a:off x="1324828" y="5849923"/>
              <a:ext cx="898169" cy="324000"/>
            </a:xfrm>
            <a:prstGeom prst="cloudCallout">
              <a:avLst>
                <a:gd name="adj1" fmla="val 8932"/>
                <a:gd name="adj2" fmla="val 81021"/>
              </a:avLst>
            </a:prstGeom>
            <a:solidFill>
              <a:schemeClr val="lt1"/>
            </a:solidFill>
            <a:ln w="15875" cap="flat" cmpd="sng">
              <a:solidFill>
                <a:srgbClr val="BFBFB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ja-JP" sz="1000" b="0" i="0" u="none" strike="noStrike" cap="none" dirty="0">
                  <a:solidFill>
                    <a:schemeClr val="dk1"/>
                  </a:solidFill>
                  <a:latin typeface="Meiryo UI" panose="020B0604030504040204" pitchFamily="50" charset="-128"/>
                  <a:ea typeface="Meiryo UI" panose="020B0604030504040204" pitchFamily="50" charset="-128"/>
                  <a:sym typeface="Arial"/>
                </a:rPr>
                <a:t>CO2削減</a:t>
              </a:r>
              <a:endParaRPr sz="12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89" name="Google Shape;89;p1"/>
            <p:cNvSpPr/>
            <p:nvPr/>
          </p:nvSpPr>
          <p:spPr>
            <a:xfrm>
              <a:off x="735220" y="4519998"/>
              <a:ext cx="3682200" cy="303826"/>
            </a:xfrm>
            <a:prstGeom prst="roundRect">
              <a:avLst>
                <a:gd name="adj" fmla="val 16667"/>
              </a:avLst>
            </a:prstGeom>
            <a:solidFill>
              <a:srgbClr val="3F3F3F"/>
            </a:solidFill>
            <a:ln w="19050" cap="flat" cmpd="sng">
              <a:solidFill>
                <a:srgbClr val="3F3F3F"/>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200" b="1" i="0" u="none" strike="noStrike" cap="none">
                <a:solidFill>
                  <a:schemeClr val="dk1"/>
                </a:solidFill>
                <a:latin typeface="Meiryo UI" panose="020B0604030504040204" pitchFamily="50" charset="-128"/>
                <a:ea typeface="Meiryo UI" panose="020B0604030504040204" pitchFamily="50" charset="-128"/>
                <a:sym typeface="Arial"/>
              </a:endParaRPr>
            </a:p>
          </p:txBody>
        </p:sp>
        <p:sp>
          <p:nvSpPr>
            <p:cNvPr id="90" name="Google Shape;90;p1"/>
            <p:cNvSpPr/>
            <p:nvPr/>
          </p:nvSpPr>
          <p:spPr>
            <a:xfrm rot="-3272557" flipH="1">
              <a:off x="2748229" y="6981732"/>
              <a:ext cx="895883" cy="252000"/>
            </a:xfrm>
            <a:prstGeom prst="rightArrow">
              <a:avLst>
                <a:gd name="adj1" fmla="val 50000"/>
                <a:gd name="adj2" fmla="val 50000"/>
              </a:avLst>
            </a:prstGeom>
            <a:solidFill>
              <a:srgbClr val="7F7F7F"/>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pic>
          <p:nvPicPr>
            <p:cNvPr id="92" name="Google Shape;92;p1"/>
            <p:cNvPicPr preferRelativeResize="0"/>
            <p:nvPr/>
          </p:nvPicPr>
          <p:blipFill rotWithShape="1">
            <a:blip r:embed="rId5">
              <a:alphaModFix/>
            </a:blip>
            <a:srcRect/>
            <a:stretch/>
          </p:blipFill>
          <p:spPr>
            <a:xfrm>
              <a:off x="1070561" y="4554844"/>
              <a:ext cx="3021405" cy="240171"/>
            </a:xfrm>
            <a:prstGeom prst="rect">
              <a:avLst/>
            </a:prstGeom>
            <a:noFill/>
            <a:ln>
              <a:noFill/>
            </a:ln>
          </p:spPr>
        </p:pic>
        <p:sp>
          <p:nvSpPr>
            <p:cNvPr id="93" name="Google Shape;93;p1"/>
            <p:cNvSpPr/>
            <p:nvPr/>
          </p:nvSpPr>
          <p:spPr>
            <a:xfrm>
              <a:off x="5812729" y="5569824"/>
              <a:ext cx="1224000" cy="468000"/>
            </a:xfrm>
            <a:prstGeom prst="cloud">
              <a:avLst/>
            </a:prstGeom>
            <a:noFill/>
            <a:ln w="15875" cap="flat" cmpd="sng">
              <a:solidFill>
                <a:srgbClr val="BFBFBF"/>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ja-JP" sz="1000" b="0" i="0" u="none" strike="noStrike" cap="none" dirty="0">
                  <a:solidFill>
                    <a:srgbClr val="000000"/>
                  </a:solidFill>
                  <a:latin typeface="Meiryo UI" panose="020B0604030504040204" pitchFamily="50" charset="-128"/>
                  <a:ea typeface="Meiryo UI" panose="020B0604030504040204" pitchFamily="50" charset="-128"/>
                  <a:sym typeface="Arial"/>
                </a:rPr>
                <a:t>CO2削減量</a:t>
              </a:r>
              <a:endParaRPr sz="10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94" name="Google Shape;94;p1"/>
            <p:cNvSpPr/>
            <p:nvPr/>
          </p:nvSpPr>
          <p:spPr>
            <a:xfrm>
              <a:off x="5852452" y="6318020"/>
              <a:ext cx="1152000" cy="432000"/>
            </a:xfrm>
            <a:prstGeom prst="ellipse">
              <a:avLst/>
            </a:prstGeom>
            <a:noFill/>
            <a:ln w="15875" cap="flat" cmpd="sng">
              <a:solidFill>
                <a:srgbClr val="BCBCBC"/>
              </a:solidFill>
              <a:prstDash val="solid"/>
              <a:round/>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ja-JP" sz="1000" b="0" i="0" u="none" strike="noStrike" cap="none" dirty="0">
                  <a:solidFill>
                    <a:schemeClr val="dk1"/>
                  </a:solidFill>
                  <a:latin typeface="Meiryo UI" panose="020B0604030504040204" pitchFamily="50" charset="-128"/>
                  <a:ea typeface="Meiryo UI" panose="020B0604030504040204" pitchFamily="50" charset="-128"/>
                  <a:sym typeface="Arial"/>
                </a:rPr>
                <a:t>Ｊクレジット</a:t>
              </a:r>
              <a:endParaRPr sz="1000" b="0"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95" name="Google Shape;95;p1"/>
            <p:cNvSpPr/>
            <p:nvPr/>
          </p:nvSpPr>
          <p:spPr>
            <a:xfrm flipH="1">
              <a:off x="4527273" y="6421792"/>
              <a:ext cx="1184551" cy="221100"/>
            </a:xfrm>
            <a:prstGeom prst="rightArrow">
              <a:avLst>
                <a:gd name="adj1" fmla="val 50000"/>
                <a:gd name="adj2" fmla="val 50000"/>
              </a:avLst>
            </a:prstGeom>
            <a:solidFill>
              <a:srgbClr val="7F7F7F"/>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600" b="0" i="0" u="none" strike="noStrike" cap="none">
                <a:solidFill>
                  <a:srgbClr val="000000"/>
                </a:solidFill>
                <a:latin typeface="Meiryo UI" panose="020B0604030504040204" pitchFamily="50" charset="-128"/>
                <a:ea typeface="Meiryo UI" panose="020B0604030504040204" pitchFamily="50" charset="-128"/>
                <a:sym typeface="Arial"/>
              </a:endParaRPr>
            </a:p>
          </p:txBody>
        </p:sp>
        <p:sp>
          <p:nvSpPr>
            <p:cNvPr id="97" name="Google Shape;97;p1"/>
            <p:cNvSpPr/>
            <p:nvPr/>
          </p:nvSpPr>
          <p:spPr>
            <a:xfrm>
              <a:off x="1957049" y="7448200"/>
              <a:ext cx="828000" cy="246221"/>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ja-JP" altLang="en-US" sz="1600" dirty="0">
                  <a:solidFill>
                    <a:schemeClr val="tx1"/>
                  </a:solidFill>
                  <a:latin typeface="Meiryo UI" panose="020B0604030504040204" pitchFamily="50" charset="-128"/>
                  <a:ea typeface="Meiryo UI" panose="020B0604030504040204" pitchFamily="50" charset="-128"/>
                </a:rPr>
                <a:t>江南市</a:t>
              </a:r>
              <a:endParaRPr sz="1600" b="0" i="0" u="none" strike="noStrike" cap="none" dirty="0">
                <a:solidFill>
                  <a:schemeClr val="tx1"/>
                </a:solidFill>
                <a:latin typeface="Meiryo UI" panose="020B0604030504040204" pitchFamily="50" charset="-128"/>
                <a:ea typeface="Meiryo UI" panose="020B0604030504040204" pitchFamily="50" charset="-128"/>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p:nvPr/>
        </p:nvSpPr>
        <p:spPr>
          <a:xfrm>
            <a:off x="368219" y="412750"/>
            <a:ext cx="6912000" cy="432000"/>
          </a:xfrm>
          <a:prstGeom prst="roundRect">
            <a:avLst>
              <a:gd name="adj" fmla="val 21970"/>
            </a:avLst>
          </a:prstGeom>
          <a:noFill/>
          <a:ln w="15875" cap="flat" cmpd="sng">
            <a:solidFill>
              <a:srgbClr val="3F3F3F"/>
            </a:solidFill>
            <a:prstDash val="solid"/>
            <a:round/>
            <a:headEnd type="none" w="sm" len="sm"/>
            <a:tailEnd type="none" w="sm" len="sm"/>
          </a:ln>
        </p:spPr>
        <p:txBody>
          <a:bodyPr spcFirstLastPara="1" wrap="square" lIns="108000" tIns="0" rIns="0" bIns="360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ja-JP" sz="2000" b="1" i="0" u="none" strike="noStrike" cap="none">
                <a:solidFill>
                  <a:schemeClr val="dk1"/>
                </a:solidFill>
                <a:latin typeface="Meiryo UI" panose="020B0604030504040204" pitchFamily="50" charset="-128"/>
                <a:ea typeface="Meiryo UI" panose="020B0604030504040204" pitchFamily="50" charset="-128"/>
                <a:sym typeface="Arial"/>
              </a:rPr>
              <a:t>入会方法</a:t>
            </a:r>
            <a:r>
              <a:rPr lang="ja-JP" altLang="en-US" sz="2000" b="1" i="0" u="none" strike="noStrike" cap="none">
                <a:solidFill>
                  <a:schemeClr val="dk1"/>
                </a:solidFill>
                <a:latin typeface="Meiryo UI" panose="020B0604030504040204" pitchFamily="50" charset="-128"/>
                <a:ea typeface="Meiryo UI" panose="020B0604030504040204" pitchFamily="50" charset="-128"/>
                <a:sym typeface="Arial"/>
              </a:rPr>
              <a:t>について</a:t>
            </a:r>
            <a:endParaRPr sz="2000" b="1" i="0" u="none" strike="noStrike" cap="none">
              <a:solidFill>
                <a:schemeClr val="dk1"/>
              </a:solidFill>
              <a:latin typeface="Meiryo UI" panose="020B0604030504040204" pitchFamily="50" charset="-128"/>
              <a:ea typeface="Meiryo UI" panose="020B0604030504040204" pitchFamily="50" charset="-128"/>
              <a:sym typeface="Arial"/>
            </a:endParaRPr>
          </a:p>
        </p:txBody>
      </p:sp>
      <p:sp>
        <p:nvSpPr>
          <p:cNvPr id="103" name="Google Shape;103;p2"/>
          <p:cNvSpPr/>
          <p:nvPr/>
        </p:nvSpPr>
        <p:spPr>
          <a:xfrm>
            <a:off x="382559" y="6870660"/>
            <a:ext cx="6912000" cy="432000"/>
          </a:xfrm>
          <a:prstGeom prst="roundRect">
            <a:avLst>
              <a:gd name="adj" fmla="val 21970"/>
            </a:avLst>
          </a:prstGeom>
          <a:noFill/>
          <a:ln w="15875" cap="flat" cmpd="sng">
            <a:solidFill>
              <a:srgbClr val="3F3F3F"/>
            </a:solidFill>
            <a:prstDash val="solid"/>
            <a:round/>
            <a:headEnd type="none" w="sm" len="sm"/>
            <a:tailEnd type="none" w="sm" len="sm"/>
          </a:ln>
        </p:spPr>
        <p:txBody>
          <a:bodyPr spcFirstLastPara="1" wrap="square" lIns="108000" tIns="0" rIns="0" bIns="360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ja-JP" sz="2000" b="1" i="0" u="none" strike="noStrike" cap="none" dirty="0">
                <a:solidFill>
                  <a:schemeClr val="dk1"/>
                </a:solidFill>
                <a:latin typeface="Meiryo UI" panose="020B0604030504040204" pitchFamily="50" charset="-128"/>
                <a:ea typeface="Meiryo UI" panose="020B0604030504040204" pitchFamily="50" charset="-128"/>
                <a:sym typeface="Arial"/>
              </a:rPr>
              <a:t>その他</a:t>
            </a:r>
            <a:endParaRPr sz="20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104" name="Google Shape;104;p2"/>
          <p:cNvSpPr/>
          <p:nvPr/>
        </p:nvSpPr>
        <p:spPr>
          <a:xfrm>
            <a:off x="368219" y="4254852"/>
            <a:ext cx="6912000" cy="432000"/>
          </a:xfrm>
          <a:prstGeom prst="roundRect">
            <a:avLst>
              <a:gd name="adj" fmla="val 21970"/>
            </a:avLst>
          </a:prstGeom>
          <a:noFill/>
          <a:ln w="15875" cap="flat" cmpd="sng">
            <a:solidFill>
              <a:srgbClr val="3F3F3F"/>
            </a:solidFill>
            <a:prstDash val="solid"/>
            <a:round/>
            <a:headEnd type="none" w="sm" len="sm"/>
            <a:tailEnd type="none" w="sm" len="sm"/>
          </a:ln>
        </p:spPr>
        <p:txBody>
          <a:bodyPr spcFirstLastPara="1" wrap="square" lIns="108000" tIns="0" rIns="0" bIns="360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ja-JP" sz="2000" b="1" i="0" u="none" strike="noStrike" cap="none" dirty="0">
                <a:solidFill>
                  <a:schemeClr val="dk1"/>
                </a:solidFill>
                <a:latin typeface="Meiryo UI" panose="020B0604030504040204" pitchFamily="50" charset="-128"/>
                <a:ea typeface="Meiryo UI" panose="020B0604030504040204" pitchFamily="50" charset="-128"/>
                <a:sym typeface="Arial"/>
              </a:rPr>
              <a:t>個人情報の取り扱いについて</a:t>
            </a:r>
            <a:endParaRPr sz="20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105" name="Google Shape;105;p2"/>
          <p:cNvSpPr/>
          <p:nvPr/>
        </p:nvSpPr>
        <p:spPr>
          <a:xfrm>
            <a:off x="358605" y="8836620"/>
            <a:ext cx="6912000" cy="432000"/>
          </a:xfrm>
          <a:prstGeom prst="roundRect">
            <a:avLst>
              <a:gd name="adj" fmla="val 21970"/>
            </a:avLst>
          </a:prstGeom>
          <a:noFill/>
          <a:ln w="15875" cap="flat" cmpd="sng">
            <a:solidFill>
              <a:srgbClr val="3F3F3F"/>
            </a:solidFill>
            <a:prstDash val="solid"/>
            <a:round/>
            <a:headEnd type="none" w="sm" len="sm"/>
            <a:tailEnd type="none" w="sm" len="sm"/>
          </a:ln>
        </p:spPr>
        <p:txBody>
          <a:bodyPr spcFirstLastPara="1" wrap="square" lIns="108000" tIns="0" rIns="0" bIns="360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ja-JP" altLang="en-US" sz="2000" b="1" i="0" u="none" strike="noStrike" cap="none" dirty="0">
                <a:solidFill>
                  <a:schemeClr val="tx1"/>
                </a:solidFill>
                <a:latin typeface="Meiryo UI" panose="020B0604030504040204" pitchFamily="50" charset="-128"/>
                <a:ea typeface="Meiryo UI" panose="020B0604030504040204" pitchFamily="50" charset="-128"/>
                <a:sym typeface="Arial"/>
              </a:rPr>
              <a:t>提出先・</a:t>
            </a:r>
            <a:r>
              <a:rPr lang="ja-JP" sz="2000" b="1" i="0" u="none" strike="noStrike" cap="none" dirty="0">
                <a:solidFill>
                  <a:schemeClr val="tx1"/>
                </a:solidFill>
                <a:latin typeface="Meiryo UI" panose="020B0604030504040204" pitchFamily="50" charset="-128"/>
                <a:ea typeface="Meiryo UI" panose="020B0604030504040204" pitchFamily="50" charset="-128"/>
                <a:sym typeface="Arial"/>
              </a:rPr>
              <a:t>お問合せ先</a:t>
            </a:r>
            <a:endParaRPr sz="2000" b="1" i="0" u="none" strike="noStrike" cap="none" dirty="0">
              <a:solidFill>
                <a:schemeClr val="tx1"/>
              </a:solidFill>
              <a:latin typeface="Meiryo UI" panose="020B0604030504040204" pitchFamily="50" charset="-128"/>
              <a:ea typeface="Meiryo UI" panose="020B0604030504040204" pitchFamily="50" charset="-128"/>
              <a:sym typeface="Arial"/>
            </a:endParaRPr>
          </a:p>
        </p:txBody>
      </p:sp>
      <p:sp>
        <p:nvSpPr>
          <p:cNvPr id="107" name="Google Shape;107;p2"/>
          <p:cNvSpPr txBox="1"/>
          <p:nvPr/>
        </p:nvSpPr>
        <p:spPr>
          <a:xfrm>
            <a:off x="508559" y="4816304"/>
            <a:ext cx="6660000" cy="540000"/>
          </a:xfrm>
          <a:prstGeom prst="rect">
            <a:avLst/>
          </a:prstGeom>
          <a:noFill/>
          <a:ln>
            <a:noFill/>
          </a:ln>
        </p:spPr>
        <p:txBody>
          <a:bodyPr spcFirstLastPara="1" wrap="square" lIns="0" tIns="0" rIns="0" bIns="0" anchor="t" anchorCtr="0">
            <a:noAutofit/>
          </a:bodyPr>
          <a:lstStyle/>
          <a:p>
            <a:pPr marL="285750" marR="0" lvl="0" indent="-285750" algn="l" rtl="0">
              <a:lnSpc>
                <a:spcPct val="120000"/>
              </a:lnSpc>
              <a:spcBef>
                <a:spcPts val="0"/>
              </a:spcBef>
              <a:spcAft>
                <a:spcPts val="0"/>
              </a:spcAft>
              <a:buClr>
                <a:srgbClr val="000000"/>
              </a:buClr>
              <a:buSzPct val="100000"/>
              <a:buFont typeface="Wingdings" panose="05000000000000000000" pitchFamily="2" charset="2"/>
              <a:buChar char="l"/>
            </a:pPr>
            <a:r>
              <a:rPr lang="ja-JP" sz="1400" b="0" i="0" u="none" strike="noStrike" cap="none" dirty="0">
                <a:solidFill>
                  <a:schemeClr val="dk1"/>
                </a:solidFill>
                <a:latin typeface="Meiryo UI" panose="020B0604030504040204" pitchFamily="50" charset="-128"/>
                <a:ea typeface="Meiryo UI" panose="020B0604030504040204" pitchFamily="50" charset="-128"/>
                <a:sym typeface="Arial"/>
              </a:rPr>
              <a:t>「くらしカーボンニュートラルクラブ入会申込書」により、会員から得られた個人情報は、当会の業務遂行のみに利用します。</a:t>
            </a:r>
            <a:endParaRPr sz="1400" b="0" i="0" u="none" strike="noStrike" cap="none" dirty="0">
              <a:solidFill>
                <a:srgbClr val="000000"/>
              </a:solidFill>
              <a:latin typeface="Meiryo UI" panose="020B0604030504040204" pitchFamily="50" charset="-128"/>
              <a:ea typeface="Meiryo UI" panose="020B0604030504040204" pitchFamily="50" charset="-128"/>
              <a:sym typeface="Arial"/>
            </a:endParaRPr>
          </a:p>
        </p:txBody>
      </p:sp>
      <p:sp>
        <p:nvSpPr>
          <p:cNvPr id="108" name="Google Shape;108;p2"/>
          <p:cNvSpPr txBox="1"/>
          <p:nvPr/>
        </p:nvSpPr>
        <p:spPr>
          <a:xfrm>
            <a:off x="494009" y="7468517"/>
            <a:ext cx="6660000" cy="1032297"/>
          </a:xfrm>
          <a:prstGeom prst="rect">
            <a:avLst/>
          </a:prstGeom>
          <a:noFill/>
          <a:ln>
            <a:noFill/>
          </a:ln>
        </p:spPr>
        <p:txBody>
          <a:bodyPr spcFirstLastPara="1" wrap="square" lIns="0" tIns="0" rIns="0" bIns="0" anchor="t" anchorCtr="0">
            <a:noAutofit/>
          </a:bodyPr>
          <a:lstStyle/>
          <a:p>
            <a:pPr marL="285750" lvl="0" indent="-285750">
              <a:lnSpc>
                <a:spcPct val="120000"/>
              </a:lnSpc>
              <a:buSzPct val="100000"/>
              <a:buFont typeface="Wingdings" panose="05000000000000000000" pitchFamily="2" charset="2"/>
              <a:buChar char="l"/>
            </a:pP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入会後、一部の会員の方にご協力いただきます発電実績の報告以外に、特別な活動や手続きは不要です。設置された太陽光発電設備による電気を自家消費いただくことで、</a:t>
            </a:r>
            <a:r>
              <a:rPr lang="en-US" altLang="ja-JP" dirty="0">
                <a:solidFill>
                  <a:schemeClr val="dk1"/>
                </a:solidFill>
                <a:latin typeface="Meiryo UI" panose="020B0604030504040204" pitchFamily="50" charset="-128"/>
                <a:ea typeface="Meiryo UI" panose="020B0604030504040204" pitchFamily="50" charset="-128"/>
              </a:rPr>
              <a:t>CО2</a:t>
            </a:r>
            <a:r>
              <a:rPr lang="ja-JP" altLang="en-US" dirty="0">
                <a:solidFill>
                  <a:schemeClr val="dk1"/>
                </a:solidFill>
                <a:latin typeface="Meiryo UI" panose="020B0604030504040204" pitchFamily="50" charset="-128"/>
                <a:ea typeface="Meiryo UI" panose="020B0604030504040204" pitchFamily="50" charset="-128"/>
              </a:rPr>
              <a:t>が削減</a:t>
            </a: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されます。</a:t>
            </a:r>
          </a:p>
          <a:p>
            <a:pPr marL="285750" marR="0" lvl="0" indent="-285750" algn="l" rtl="0">
              <a:lnSpc>
                <a:spcPct val="120000"/>
              </a:lnSpc>
              <a:spcBef>
                <a:spcPts val="0"/>
              </a:spcBef>
              <a:spcAft>
                <a:spcPts val="0"/>
              </a:spcAft>
              <a:buClr>
                <a:srgbClr val="000000"/>
              </a:buClr>
              <a:buSzPct val="100000"/>
              <a:buFont typeface="Wingdings" panose="05000000000000000000" pitchFamily="2" charset="2"/>
              <a:buChar char="l"/>
            </a:pP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入会申込日から</a:t>
            </a:r>
            <a:r>
              <a:rPr lang="en-US" altLang="ja-JP" sz="1400" b="0" i="0" u="none" strike="noStrike" cap="none" dirty="0">
                <a:solidFill>
                  <a:schemeClr val="dk1"/>
                </a:solidFill>
                <a:latin typeface="Meiryo UI" panose="020B0604030504040204" pitchFamily="50" charset="-128"/>
                <a:ea typeface="Meiryo UI" panose="020B0604030504040204" pitchFamily="50" charset="-128"/>
                <a:sym typeface="Arial"/>
              </a:rPr>
              <a:t>8</a:t>
            </a:r>
            <a:r>
              <a:rPr lang="ja-JP" altLang="en-US" sz="1400" b="0" i="0" u="none" strike="noStrike" cap="none" dirty="0">
                <a:solidFill>
                  <a:schemeClr val="dk1"/>
                </a:solidFill>
                <a:latin typeface="Meiryo UI" panose="020B0604030504040204" pitchFamily="50" charset="-128"/>
                <a:ea typeface="Meiryo UI" panose="020B0604030504040204" pitchFamily="50" charset="-128"/>
                <a:sym typeface="Arial"/>
              </a:rPr>
              <a:t>年経過しましたら、自動退会となります（Ｊクレジット制度の状況により延長される場合があります）。</a:t>
            </a:r>
          </a:p>
        </p:txBody>
      </p:sp>
      <p:sp>
        <p:nvSpPr>
          <p:cNvPr id="10" name="Google Shape;104;p2"/>
          <p:cNvSpPr/>
          <p:nvPr/>
        </p:nvSpPr>
        <p:spPr>
          <a:xfrm>
            <a:off x="368219" y="5420850"/>
            <a:ext cx="6912000" cy="432000"/>
          </a:xfrm>
          <a:prstGeom prst="roundRect">
            <a:avLst>
              <a:gd name="adj" fmla="val 21970"/>
            </a:avLst>
          </a:prstGeom>
          <a:noFill/>
          <a:ln w="15875" cap="flat" cmpd="sng">
            <a:solidFill>
              <a:srgbClr val="3F3F3F"/>
            </a:solidFill>
            <a:prstDash val="solid"/>
            <a:round/>
            <a:headEnd type="none" w="sm" len="sm"/>
            <a:tailEnd type="none" w="sm" len="sm"/>
          </a:ln>
        </p:spPr>
        <p:txBody>
          <a:bodyPr spcFirstLastPara="1" wrap="square" lIns="108000" tIns="0" rIns="0" bIns="360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ja-JP" altLang="en-US" sz="2000" b="1" dirty="0">
                <a:solidFill>
                  <a:schemeClr val="dk1"/>
                </a:solidFill>
                <a:latin typeface="Meiryo UI" panose="020B0604030504040204" pitchFamily="50" charset="-128"/>
                <a:ea typeface="Meiryo UI" panose="020B0604030504040204" pitchFamily="50" charset="-128"/>
              </a:rPr>
              <a:t>発電実績の報告</a:t>
            </a:r>
            <a:r>
              <a:rPr lang="ja-JP" sz="2000" b="1" i="0" u="none" strike="noStrike" cap="none" dirty="0">
                <a:solidFill>
                  <a:schemeClr val="dk1"/>
                </a:solidFill>
                <a:latin typeface="Meiryo UI" panose="020B0604030504040204" pitchFamily="50" charset="-128"/>
                <a:ea typeface="Meiryo UI" panose="020B0604030504040204" pitchFamily="50" charset="-128"/>
                <a:sym typeface="Arial"/>
              </a:rPr>
              <a:t>について</a:t>
            </a:r>
            <a:endParaRPr sz="2000" b="1" i="0" u="none" strike="noStrike" cap="none" dirty="0">
              <a:solidFill>
                <a:schemeClr val="dk1"/>
              </a:solidFill>
              <a:latin typeface="Meiryo UI" panose="020B0604030504040204" pitchFamily="50" charset="-128"/>
              <a:ea typeface="Meiryo UI" panose="020B0604030504040204" pitchFamily="50" charset="-128"/>
              <a:sym typeface="Arial"/>
            </a:endParaRPr>
          </a:p>
        </p:txBody>
      </p:sp>
      <p:sp>
        <p:nvSpPr>
          <p:cNvPr id="11" name="Google Shape;107;p2"/>
          <p:cNvSpPr txBox="1"/>
          <p:nvPr/>
        </p:nvSpPr>
        <p:spPr>
          <a:xfrm>
            <a:off x="447819" y="5943516"/>
            <a:ext cx="6660000" cy="792000"/>
          </a:xfrm>
          <a:prstGeom prst="rect">
            <a:avLst/>
          </a:prstGeom>
          <a:noFill/>
          <a:ln>
            <a:noFill/>
          </a:ln>
        </p:spPr>
        <p:txBody>
          <a:bodyPr spcFirstLastPara="1" wrap="square" lIns="0" tIns="0" rIns="0" bIns="0" anchor="t" anchorCtr="0">
            <a:noAutofit/>
          </a:bodyPr>
          <a:lstStyle/>
          <a:p>
            <a:pPr marL="285750" marR="0" lvl="0" indent="-285750" algn="l" rtl="0">
              <a:lnSpc>
                <a:spcPct val="120000"/>
              </a:lnSpc>
              <a:spcBef>
                <a:spcPts val="0"/>
              </a:spcBef>
              <a:spcAft>
                <a:spcPts val="0"/>
              </a:spcAft>
              <a:buClr>
                <a:srgbClr val="000000"/>
              </a:buClr>
              <a:buSzPct val="100000"/>
              <a:buFont typeface="Wingdings" panose="05000000000000000000" pitchFamily="2" charset="2"/>
              <a:buChar char="l"/>
            </a:pPr>
            <a:r>
              <a:rPr lang="ja-JP" altLang="en-US" dirty="0">
                <a:solidFill>
                  <a:schemeClr val="tx1"/>
                </a:solidFill>
                <a:latin typeface="Meiryo UI" panose="020B0604030504040204" pitchFamily="50" charset="-128"/>
                <a:ea typeface="Meiryo UI" panose="020B0604030504040204" pitchFamily="50" charset="-128"/>
              </a:rPr>
              <a:t>太陽光発電設備で発電された電気のデータ収集においては、一部の会員の方に、自家消費電力量（発電電力量、売電電力量）の実績報告のご協力をお願いさせていただきます。ご報告いただく時期や方法については、別途お知らせします。</a:t>
            </a:r>
            <a:endPar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endParaRPr>
          </a:p>
        </p:txBody>
      </p:sp>
      <p:sp>
        <p:nvSpPr>
          <p:cNvPr id="3" name="正方形/長方形 2"/>
          <p:cNvSpPr/>
          <p:nvPr/>
        </p:nvSpPr>
        <p:spPr>
          <a:xfrm>
            <a:off x="512009" y="3726898"/>
            <a:ext cx="6624000" cy="468000"/>
          </a:xfrm>
          <a:prstGeom prst="rect">
            <a:avLst/>
          </a:prstGeom>
        </p:spPr>
        <p:txBody>
          <a:bodyPr wrap="square" lIns="0" tIns="0" rIns="0" bIns="0">
            <a:noAutofit/>
          </a:bodyPr>
          <a:lstStyle/>
          <a:p>
            <a:pPr marL="542925" marR="0" lvl="0" indent="-542925" algn="l" rtl="0">
              <a:lnSpc>
                <a:spcPct val="120000"/>
              </a:lnSpc>
              <a:spcBef>
                <a:spcPts val="0"/>
              </a:spcBef>
              <a:spcAft>
                <a:spcPts val="0"/>
              </a:spcAft>
              <a:buClr>
                <a:srgbClr val="000000"/>
              </a:buClr>
              <a:buSzPts val="1200"/>
              <a:buFont typeface="Arial"/>
              <a:buNone/>
            </a:pPr>
            <a:r>
              <a:rPr lang="ja-JP" altLang="en-US" sz="1200" b="0" i="0" u="none" strike="noStrike" cap="none" dirty="0">
                <a:solidFill>
                  <a:schemeClr val="tx1"/>
                </a:solidFill>
                <a:latin typeface="Meiryo UI" panose="020B0604030504040204" pitchFamily="50" charset="-128"/>
                <a:ea typeface="Meiryo UI" panose="020B0604030504040204" pitchFamily="50" charset="-128"/>
                <a:sym typeface="Arial"/>
              </a:rPr>
              <a:t>（注）退会をご希望される場合は、退会届をご提出いただく必要がありますので、</a:t>
            </a:r>
            <a:r>
              <a:rPr lang="en-US" altLang="ja-JP" sz="1200" b="0" i="0" u="none" strike="noStrike" cap="none" dirty="0">
                <a:solidFill>
                  <a:schemeClr val="tx1"/>
                </a:solidFill>
                <a:latin typeface="Meiryo UI" panose="020B0604030504040204" pitchFamily="50" charset="-128"/>
                <a:ea typeface="Meiryo UI" panose="020B0604030504040204" pitchFamily="50" charset="-128"/>
                <a:sym typeface="Arial"/>
              </a:rPr>
              <a:t>Web</a:t>
            </a:r>
            <a:r>
              <a:rPr lang="ja-JP" altLang="en-US" sz="1200" b="0" i="0" u="none" strike="noStrike" cap="none" dirty="0">
                <a:solidFill>
                  <a:schemeClr val="tx1"/>
                </a:solidFill>
                <a:latin typeface="Meiryo UI" panose="020B0604030504040204" pitchFamily="50" charset="-128"/>
                <a:ea typeface="Meiryo UI" panose="020B0604030504040204" pitchFamily="50" charset="-128"/>
                <a:sym typeface="Arial"/>
              </a:rPr>
              <a:t>ページをご確認いただき、必要事項を記入のうえ退会届を送信してください。</a:t>
            </a:r>
          </a:p>
        </p:txBody>
      </p:sp>
      <p:sp>
        <p:nvSpPr>
          <p:cNvPr id="4" name="Google Shape;109;p2">
            <a:extLst>
              <a:ext uri="{FF2B5EF4-FFF2-40B4-BE49-F238E27FC236}">
                <a16:creationId xmlns:a16="http://schemas.microsoft.com/office/drawing/2014/main" id="{81B97689-B81E-FB85-6948-8A09AFA892CC}"/>
              </a:ext>
            </a:extLst>
          </p:cNvPr>
          <p:cNvSpPr txBox="1"/>
          <p:nvPr/>
        </p:nvSpPr>
        <p:spPr>
          <a:xfrm>
            <a:off x="447819" y="9412729"/>
            <a:ext cx="6660000" cy="1008000"/>
          </a:xfrm>
          <a:prstGeom prst="rect">
            <a:avLst/>
          </a:prstGeom>
          <a:noFill/>
          <a:ln>
            <a:noFill/>
          </a:ln>
        </p:spPr>
        <p:txBody>
          <a:bodyPr spcFirstLastPara="1" wrap="square" lIns="0" tIns="0" rIns="0" bIns="0" anchor="t" anchorCtr="0">
            <a:noAutofit/>
          </a:bodyPr>
          <a:lstStyle/>
          <a:p>
            <a:pPr marL="0" marR="0" lvl="0" indent="0" algn="l" rtl="0">
              <a:lnSpc>
                <a:spcPct val="120000"/>
              </a:lnSpc>
              <a:spcBef>
                <a:spcPts val="0"/>
              </a:spcBef>
              <a:spcAft>
                <a:spcPts val="0"/>
              </a:spcAft>
              <a:buClr>
                <a:srgbClr val="000000"/>
              </a:buClr>
              <a:buSzPts val="1800"/>
              <a:buFont typeface="Arial"/>
              <a:buNone/>
            </a:pPr>
            <a:r>
              <a:rPr lang="ja-JP" altLang="en-US" dirty="0">
                <a:solidFill>
                  <a:schemeClr val="tx1"/>
                </a:solidFill>
                <a:latin typeface="Meiryo UI" panose="020B0604030504040204" pitchFamily="50" charset="-128"/>
                <a:ea typeface="Meiryo UI" panose="020B0604030504040204" pitchFamily="50" charset="-128"/>
              </a:rPr>
              <a:t>江南市役所　経済環境部　環境課　</a:t>
            </a:r>
            <a:endParaRPr lang="en-US" altLang="ja-JP" sz="14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lnSpc>
                <a:spcPct val="120000"/>
              </a:lnSpc>
              <a:spcBef>
                <a:spcPts val="0"/>
              </a:spcBef>
              <a:spcAft>
                <a:spcPts val="0"/>
              </a:spcAft>
              <a:buClr>
                <a:srgbClr val="000000"/>
              </a:buClr>
              <a:buSzPts val="1800"/>
              <a:buFont typeface="Arial"/>
              <a:buNone/>
            </a:pPr>
            <a:r>
              <a:rPr lang="zh-TW" altLang="en-US" sz="1400" b="0" i="0" u="none" strike="noStrike" cap="none" dirty="0">
                <a:solidFill>
                  <a:schemeClr val="tx1"/>
                </a:solidFill>
                <a:latin typeface="Meiryo UI" panose="020B0604030504040204" pitchFamily="50" charset="-128"/>
                <a:ea typeface="Meiryo UI" panose="020B0604030504040204" pitchFamily="50" charset="-128"/>
                <a:sym typeface="Arial"/>
              </a:rPr>
              <a:t>〒</a:t>
            </a:r>
            <a:r>
              <a:rPr lang="en-US" altLang="ja-JP" dirty="0">
                <a:solidFill>
                  <a:schemeClr val="tx1"/>
                </a:solidFill>
                <a:latin typeface="Meiryo UI" panose="020B0604030504040204" pitchFamily="50" charset="-128"/>
                <a:ea typeface="Meiryo UI" panose="020B0604030504040204" pitchFamily="50" charset="-128"/>
              </a:rPr>
              <a:t>483</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a:t>
            </a:r>
            <a:r>
              <a:rPr lang="en-US" altLang="ja-JP" sz="1400" b="0" i="0" u="none" strike="noStrike" cap="none" dirty="0">
                <a:solidFill>
                  <a:schemeClr val="tx1"/>
                </a:solidFill>
                <a:latin typeface="Meiryo UI" panose="020B0604030504040204" pitchFamily="50" charset="-128"/>
                <a:ea typeface="Meiryo UI" panose="020B0604030504040204" pitchFamily="50" charset="-128"/>
                <a:sym typeface="Arial"/>
              </a:rPr>
              <a:t>8701</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　愛知県江南市赤童子町大堀</a:t>
            </a:r>
            <a:r>
              <a:rPr lang="en-US" altLang="ja-JP" dirty="0">
                <a:solidFill>
                  <a:schemeClr val="tx1"/>
                </a:solidFill>
                <a:latin typeface="Meiryo UI" panose="020B0604030504040204" pitchFamily="50" charset="-128"/>
                <a:ea typeface="Meiryo UI" panose="020B0604030504040204" pitchFamily="50" charset="-128"/>
              </a:rPr>
              <a:t>90</a:t>
            </a:r>
            <a:r>
              <a:rPr lang="ja-JP" altLang="en-US" sz="1400" b="0" i="0" u="none" strike="noStrike" cap="none" dirty="0">
                <a:solidFill>
                  <a:schemeClr val="tx1"/>
                </a:solidFill>
                <a:latin typeface="Meiryo UI" panose="020B0604030504040204" pitchFamily="50" charset="-128"/>
                <a:ea typeface="Meiryo UI" panose="020B0604030504040204" pitchFamily="50" charset="-128"/>
                <a:sym typeface="Arial"/>
              </a:rPr>
              <a:t>番地</a:t>
            </a:r>
            <a:endParaRPr lang="en-US" altLang="zh-TW" sz="14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lnSpc>
                <a:spcPct val="120000"/>
              </a:lnSpc>
              <a:spcBef>
                <a:spcPts val="0"/>
              </a:spcBef>
              <a:spcAft>
                <a:spcPts val="0"/>
              </a:spcAft>
              <a:buClr>
                <a:srgbClr val="000000"/>
              </a:buClr>
              <a:buSzPts val="1800"/>
              <a:buFont typeface="Arial"/>
              <a:buNone/>
            </a:pPr>
            <a:r>
              <a:rPr lang="en-US" altLang="zh-TW" sz="1400" b="0" i="0" u="none" strike="noStrike" cap="none" dirty="0">
                <a:solidFill>
                  <a:schemeClr val="tx1"/>
                </a:solidFill>
                <a:latin typeface="Meiryo UI" panose="020B0604030504040204" pitchFamily="50" charset="-128"/>
                <a:ea typeface="Meiryo UI" panose="020B0604030504040204" pitchFamily="50" charset="-128"/>
                <a:sym typeface="Arial"/>
              </a:rPr>
              <a:t>TEL</a:t>
            </a:r>
            <a:r>
              <a:rPr lang="zh-TW" altLang="en-US" sz="1400" b="0" i="0" u="none" strike="noStrike" cap="none" dirty="0">
                <a:solidFill>
                  <a:schemeClr val="tx1"/>
                </a:solidFill>
                <a:latin typeface="Meiryo UI" panose="020B0604030504040204" pitchFamily="50" charset="-128"/>
                <a:ea typeface="Meiryo UI" panose="020B0604030504040204" pitchFamily="50" charset="-128"/>
                <a:sym typeface="Arial"/>
              </a:rPr>
              <a:t>：</a:t>
            </a:r>
            <a:r>
              <a:rPr lang="en-US" altLang="ja-JP" sz="1400" b="0" i="0" u="none" strike="noStrike" cap="none" dirty="0">
                <a:solidFill>
                  <a:schemeClr val="tx1"/>
                </a:solidFill>
                <a:latin typeface="Meiryo UI" panose="020B0604030504040204" pitchFamily="50" charset="-128"/>
                <a:ea typeface="Meiryo UI" panose="020B0604030504040204" pitchFamily="50" charset="-128"/>
                <a:sym typeface="Arial"/>
              </a:rPr>
              <a:t>0587-50-0207</a:t>
            </a:r>
            <a:endParaRPr lang="en-US" altLang="zh-TW" sz="14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lnSpc>
                <a:spcPct val="120000"/>
              </a:lnSpc>
              <a:spcBef>
                <a:spcPts val="0"/>
              </a:spcBef>
              <a:spcAft>
                <a:spcPts val="0"/>
              </a:spcAft>
              <a:buClr>
                <a:srgbClr val="000000"/>
              </a:buClr>
              <a:buSzPts val="1800"/>
              <a:buFont typeface="Arial"/>
              <a:buNone/>
            </a:pPr>
            <a:r>
              <a:rPr lang="ja-JP" sz="1400" b="0" i="0" u="none" strike="noStrike" cap="none" dirty="0">
                <a:solidFill>
                  <a:schemeClr val="tx1"/>
                </a:solidFill>
                <a:latin typeface="Meiryo UI" panose="020B0604030504040204" pitchFamily="50" charset="-128"/>
                <a:ea typeface="Meiryo UI" panose="020B0604030504040204" pitchFamily="50" charset="-128"/>
                <a:sym typeface="Arial"/>
              </a:rPr>
              <a:t>　※当会の事務局（東邦ガス）には、</a:t>
            </a:r>
            <a:r>
              <a:rPr lang="ja-JP" altLang="en-US" dirty="0">
                <a:solidFill>
                  <a:schemeClr val="tx1"/>
                </a:solidFill>
                <a:latin typeface="Meiryo UI" panose="020B0604030504040204" pitchFamily="50" charset="-128"/>
                <a:ea typeface="Meiryo UI" panose="020B0604030504040204" pitchFamily="50" charset="-128"/>
              </a:rPr>
              <a:t>江南市</a:t>
            </a:r>
            <a:r>
              <a:rPr lang="ja-JP" sz="1400" b="0" i="0" u="none" strike="noStrike" cap="none" dirty="0">
                <a:solidFill>
                  <a:schemeClr val="tx1"/>
                </a:solidFill>
                <a:latin typeface="Meiryo UI" panose="020B0604030504040204" pitchFamily="50" charset="-128"/>
                <a:ea typeface="Meiryo UI" panose="020B0604030504040204" pitchFamily="50" charset="-128"/>
                <a:sym typeface="Arial"/>
              </a:rPr>
              <a:t>がまとめて提出します。</a:t>
            </a:r>
            <a:endParaRPr sz="14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285750" marR="0" lvl="0" indent="-209550" algn="l" rtl="0">
              <a:lnSpc>
                <a:spcPct val="120000"/>
              </a:lnSpc>
              <a:spcBef>
                <a:spcPts val="0"/>
              </a:spcBef>
              <a:spcAft>
                <a:spcPts val="0"/>
              </a:spcAft>
              <a:buClr>
                <a:srgbClr val="000000"/>
              </a:buClr>
              <a:buSzPts val="1200"/>
              <a:buFont typeface="Noto Sans Symbols"/>
              <a:buNone/>
            </a:pPr>
            <a:endParaRPr sz="1800" b="0" i="0" u="none" strike="noStrike" cap="none" dirty="0">
              <a:solidFill>
                <a:schemeClr val="tx1"/>
              </a:solidFill>
              <a:latin typeface="Meiryo UI" panose="020B0604030504040204" pitchFamily="50" charset="-128"/>
              <a:ea typeface="Meiryo UI" panose="020B0604030504040204" pitchFamily="50" charset="-128"/>
              <a:sym typeface="Arial"/>
            </a:endParaRPr>
          </a:p>
        </p:txBody>
      </p:sp>
      <p:sp>
        <p:nvSpPr>
          <p:cNvPr id="5" name="Google Shape;106;p2">
            <a:extLst>
              <a:ext uri="{FF2B5EF4-FFF2-40B4-BE49-F238E27FC236}">
                <a16:creationId xmlns:a16="http://schemas.microsoft.com/office/drawing/2014/main" id="{F5C3CDCB-99C6-A77A-548A-01AF00B78BAB}"/>
              </a:ext>
            </a:extLst>
          </p:cNvPr>
          <p:cNvSpPr txBox="1"/>
          <p:nvPr/>
        </p:nvSpPr>
        <p:spPr>
          <a:xfrm>
            <a:off x="382559" y="996238"/>
            <a:ext cx="5364000" cy="24840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85750" marR="0" lvl="0" indent="-285750" algn="l" rtl="0">
              <a:lnSpc>
                <a:spcPct val="120000"/>
              </a:lnSpc>
              <a:spcBef>
                <a:spcPts val="0"/>
              </a:spcBef>
              <a:spcAft>
                <a:spcPts val="0"/>
              </a:spcAft>
              <a:buClr>
                <a:srgbClr val="000000"/>
              </a:buClr>
              <a:buSzPts val="1400"/>
              <a:buFont typeface="Noto Sans Symbols"/>
              <a:buChar char="●"/>
            </a:pPr>
            <a:r>
              <a:rPr lang="ja-JP" altLang="en-US" i="0" strike="noStrike" cap="none" dirty="0">
                <a:solidFill>
                  <a:schemeClr val="tx1"/>
                </a:solidFill>
                <a:latin typeface="Meiryo UI" panose="020B0604030504040204" pitchFamily="50" charset="-128"/>
                <a:ea typeface="Meiryo UI" panose="020B0604030504040204" pitchFamily="50" charset="-128"/>
                <a:sym typeface="Arial"/>
              </a:rPr>
              <a:t>くらしカーボンニュートラルクラブ</a:t>
            </a:r>
            <a:r>
              <a:rPr lang="ja-JP" altLang="en-US" dirty="0">
                <a:solidFill>
                  <a:schemeClr val="tx1"/>
                </a:solidFill>
                <a:latin typeface="Meiryo UI" panose="020B0604030504040204" pitchFamily="50" charset="-128"/>
                <a:ea typeface="Meiryo UI" panose="020B0604030504040204" pitchFamily="50" charset="-128"/>
              </a:rPr>
              <a:t>の入会にあたり、</a:t>
            </a:r>
            <a:r>
              <a:rPr lang="ja-JP" b="1" i="0" strike="noStrike" cap="none" dirty="0">
                <a:solidFill>
                  <a:schemeClr val="tx1"/>
                </a:solidFill>
                <a:latin typeface="Meiryo UI" panose="020B0604030504040204" pitchFamily="50" charset="-128"/>
                <a:ea typeface="Meiryo UI" panose="020B0604030504040204" pitchFamily="50" charset="-128"/>
                <a:sym typeface="Arial"/>
              </a:rPr>
              <a:t>入会費や年会費はかかりません。</a:t>
            </a:r>
            <a:r>
              <a:rPr lang="ja-JP" b="0" i="0" u="none" strike="noStrike" cap="none" dirty="0">
                <a:solidFill>
                  <a:schemeClr val="tx1"/>
                </a:solidFill>
                <a:latin typeface="Meiryo UI" panose="020B0604030504040204" pitchFamily="50" charset="-128"/>
                <a:ea typeface="Meiryo UI" panose="020B0604030504040204" pitchFamily="50" charset="-128"/>
                <a:sym typeface="Arial"/>
              </a:rPr>
              <a:t>次のいずれかの方法で、入会をお申込みください。</a:t>
            </a:r>
            <a:endParaRPr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457200" marR="0" lvl="0" indent="0" algn="l" rtl="0">
              <a:lnSpc>
                <a:spcPct val="120000"/>
              </a:lnSpc>
              <a:spcBef>
                <a:spcPts val="600"/>
              </a:spcBef>
              <a:spcAft>
                <a:spcPts val="0"/>
              </a:spcAft>
              <a:buClr>
                <a:srgbClr val="000000"/>
              </a:buClr>
              <a:buSzPts val="1400"/>
              <a:buFont typeface="Arial"/>
              <a:buNone/>
            </a:pPr>
            <a:r>
              <a:rPr lang="ja-JP" b="0" i="0" u="none" strike="noStrike" cap="none" dirty="0">
                <a:solidFill>
                  <a:schemeClr val="tx1"/>
                </a:solidFill>
                <a:latin typeface="Meiryo UI" panose="020B0604030504040204" pitchFamily="50" charset="-128"/>
                <a:ea typeface="Meiryo UI" panose="020B0604030504040204" pitchFamily="50" charset="-128"/>
                <a:sym typeface="Arial"/>
              </a:rPr>
              <a:t>①電子申請での手続き</a:t>
            </a:r>
            <a:endParaRPr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714375" marR="0" lvl="0" algn="l" rtl="0">
              <a:lnSpc>
                <a:spcPct val="120000"/>
              </a:lnSpc>
              <a:spcBef>
                <a:spcPts val="0"/>
              </a:spcBef>
              <a:spcAft>
                <a:spcPts val="0"/>
              </a:spcAft>
              <a:buClr>
                <a:srgbClr val="000000"/>
              </a:buClr>
              <a:buSzPts val="1400"/>
              <a:buFont typeface="Arial"/>
              <a:buNone/>
            </a:pPr>
            <a:r>
              <a:rPr lang="ja-JP" b="0" i="0" u="none" strike="noStrike" cap="none" dirty="0">
                <a:solidFill>
                  <a:schemeClr val="tx1"/>
                </a:solidFill>
                <a:latin typeface="Meiryo UI" panose="020B0604030504040204" pitchFamily="50" charset="-128"/>
                <a:ea typeface="Meiryo UI" panose="020B0604030504040204" pitchFamily="50" charset="-128"/>
                <a:sym typeface="Arial"/>
              </a:rPr>
              <a:t>右のQRコードまたは以下のURLから「入会手続き」のWebページにアクセスし、必要事項を記入のうえ送信してください。</a:t>
            </a:r>
            <a:endParaRPr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714375" marR="0" lvl="0" algn="l" rtl="0">
              <a:lnSpc>
                <a:spcPct val="120000"/>
              </a:lnSpc>
              <a:spcBef>
                <a:spcPts val="0"/>
              </a:spcBef>
              <a:spcAft>
                <a:spcPts val="0"/>
              </a:spcAft>
              <a:buClr>
                <a:srgbClr val="000000"/>
              </a:buClr>
              <a:buSzPts val="1400"/>
              <a:buFont typeface="Arial"/>
              <a:buNone/>
            </a:pPr>
            <a:r>
              <a:rPr lang="ja-JP" altLang="en-US" dirty="0">
                <a:solidFill>
                  <a:schemeClr val="tx1"/>
                </a:solidFill>
                <a:latin typeface="Meiryo UI" panose="020B0604030504040204" pitchFamily="50" charset="-128"/>
                <a:ea typeface="Meiryo UI" panose="020B0604030504040204" pitchFamily="50" charset="-128"/>
              </a:rPr>
              <a:t>　　</a:t>
            </a:r>
            <a:r>
              <a:rPr lang="ja-JP" b="0" i="0" u="none" strike="noStrike" cap="none" dirty="0">
                <a:solidFill>
                  <a:schemeClr val="tx1"/>
                </a:solidFill>
                <a:latin typeface="Meiryo UI" panose="020B0604030504040204" pitchFamily="50" charset="-128"/>
                <a:ea typeface="Meiryo UI" panose="020B0604030504040204" pitchFamily="50" charset="-128"/>
                <a:sym typeface="Arial"/>
              </a:rPr>
              <a:t>URL：</a:t>
            </a:r>
            <a:r>
              <a:rPr lang="en-US" altLang="ja-JP" b="0" i="0" u="none" strike="noStrike" cap="none" dirty="0">
                <a:solidFill>
                  <a:schemeClr val="tx1"/>
                </a:solidFill>
                <a:latin typeface="Meiryo UI" panose="020B0604030504040204" pitchFamily="50" charset="-128"/>
                <a:ea typeface="Meiryo UI" panose="020B0604030504040204" pitchFamily="50" charset="-128"/>
                <a:sym typeface="Arial"/>
              </a:rPr>
              <a:t>https://tinyurl.com/svhkeanm</a:t>
            </a:r>
            <a:endParaRPr lang="en-US"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457200" marR="0" lvl="0" indent="0" algn="l" rtl="0">
              <a:lnSpc>
                <a:spcPct val="120000"/>
              </a:lnSpc>
              <a:spcBef>
                <a:spcPts val="600"/>
              </a:spcBef>
              <a:spcAft>
                <a:spcPts val="0"/>
              </a:spcAft>
              <a:buClr>
                <a:srgbClr val="000000"/>
              </a:buClr>
              <a:buSzPts val="1400"/>
              <a:buFont typeface="Arial"/>
              <a:buNone/>
            </a:pPr>
            <a:r>
              <a:rPr lang="en-US" altLang="ja-JP" b="0" i="0" u="none" strike="noStrike" cap="none" dirty="0">
                <a:solidFill>
                  <a:schemeClr val="tx1"/>
                </a:solidFill>
                <a:latin typeface="Meiryo UI" panose="020B0604030504040204" pitchFamily="50" charset="-128"/>
                <a:ea typeface="Meiryo UI" panose="020B0604030504040204" pitchFamily="50" charset="-128"/>
                <a:sym typeface="Arial"/>
              </a:rPr>
              <a:t>②</a:t>
            </a:r>
            <a:r>
              <a:rPr lang="ja-JP" altLang="en-US" b="0" i="0" u="none" strike="noStrike" cap="none" dirty="0">
                <a:solidFill>
                  <a:schemeClr val="tx1"/>
                </a:solidFill>
                <a:latin typeface="Meiryo UI" panose="020B0604030504040204" pitchFamily="50" charset="-128"/>
                <a:ea typeface="Meiryo UI" panose="020B0604030504040204" pitchFamily="50" charset="-128"/>
                <a:sym typeface="Arial"/>
              </a:rPr>
              <a:t>入会申込書での手続き</a:t>
            </a:r>
          </a:p>
          <a:p>
            <a:pPr marL="714375" marR="0" lvl="0" algn="l" rtl="0">
              <a:lnSpc>
                <a:spcPct val="120000"/>
              </a:lnSpc>
              <a:spcBef>
                <a:spcPts val="0"/>
              </a:spcBef>
              <a:spcAft>
                <a:spcPts val="0"/>
              </a:spcAft>
              <a:buClr>
                <a:srgbClr val="000000"/>
              </a:buClr>
              <a:buSzPts val="1400"/>
              <a:buFont typeface="Arial"/>
              <a:buNone/>
            </a:pPr>
            <a:r>
              <a:rPr lang="ja-JP" b="0" i="0" u="none" strike="noStrike" cap="none" dirty="0">
                <a:solidFill>
                  <a:schemeClr val="tx1"/>
                </a:solidFill>
                <a:latin typeface="Meiryo UI" panose="020B0604030504040204" pitchFamily="50" charset="-128"/>
                <a:ea typeface="Meiryo UI" panose="020B0604030504040204" pitchFamily="50" charset="-128"/>
                <a:sym typeface="Arial"/>
              </a:rPr>
              <a:t>「くらしカーボンニュートラルクラブ入会申込書」に必要事項を記入のうえ、</a:t>
            </a:r>
            <a:r>
              <a:rPr lang="ja-JP" altLang="en-US" dirty="0">
                <a:solidFill>
                  <a:schemeClr val="tx1"/>
                </a:solidFill>
                <a:latin typeface="Meiryo UI" panose="020B0604030504040204" pitchFamily="50" charset="-128"/>
                <a:ea typeface="Meiryo UI" panose="020B0604030504040204" pitchFamily="50" charset="-128"/>
              </a:rPr>
              <a:t>下記の</a:t>
            </a:r>
            <a:r>
              <a:rPr lang="ja-JP" b="0" i="0" u="none" strike="noStrike" cap="none" dirty="0">
                <a:solidFill>
                  <a:schemeClr val="tx1"/>
                </a:solidFill>
                <a:latin typeface="Meiryo UI" panose="020B0604030504040204" pitchFamily="50" charset="-128"/>
                <a:ea typeface="Meiryo UI" panose="020B0604030504040204" pitchFamily="50" charset="-128"/>
                <a:sym typeface="Arial"/>
              </a:rPr>
              <a:t>提出先へ</a:t>
            </a:r>
            <a:r>
              <a:rPr lang="ja-JP" altLang="en-US" b="0" i="0" u="none" strike="noStrike" cap="none" dirty="0">
                <a:solidFill>
                  <a:schemeClr val="tx1"/>
                </a:solidFill>
                <a:latin typeface="Meiryo UI" panose="020B0604030504040204" pitchFamily="50" charset="-128"/>
                <a:ea typeface="Meiryo UI" panose="020B0604030504040204" pitchFamily="50" charset="-128"/>
                <a:sym typeface="Arial"/>
              </a:rPr>
              <a:t>提出して</a:t>
            </a:r>
            <a:r>
              <a:rPr lang="ja-JP" b="0" i="0" u="none" strike="noStrike" cap="none" dirty="0">
                <a:solidFill>
                  <a:schemeClr val="tx1"/>
                </a:solidFill>
                <a:latin typeface="Meiryo UI" panose="020B0604030504040204" pitchFamily="50" charset="-128"/>
                <a:ea typeface="Meiryo UI" panose="020B0604030504040204" pitchFamily="50" charset="-128"/>
                <a:sym typeface="Arial"/>
              </a:rPr>
              <a:t>ください。</a:t>
            </a:r>
            <a:endParaRPr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742950" marR="0" lvl="0" indent="-196850" algn="l" rtl="0">
              <a:lnSpc>
                <a:spcPct val="120000"/>
              </a:lnSpc>
              <a:spcBef>
                <a:spcPts val="0"/>
              </a:spcBef>
              <a:spcAft>
                <a:spcPts val="0"/>
              </a:spcAft>
              <a:buClr>
                <a:srgbClr val="000000"/>
              </a:buClr>
              <a:buSzPts val="1400"/>
              <a:buFont typeface="Noto Sans Symbols"/>
              <a:buNone/>
            </a:pPr>
            <a:endParaRPr b="0" i="0" u="none" strike="noStrike" cap="none" dirty="0">
              <a:solidFill>
                <a:schemeClr val="tx1"/>
              </a:solidFill>
              <a:latin typeface="Meiryo UI" panose="020B0604030504040204" pitchFamily="50" charset="-128"/>
              <a:ea typeface="Meiryo UI" panose="020B0604030504040204" pitchFamily="50" charset="-128"/>
              <a:sym typeface="Arial"/>
            </a:endParaRPr>
          </a:p>
        </p:txBody>
      </p:sp>
      <p:pic>
        <p:nvPicPr>
          <p:cNvPr id="7" name="図 6">
            <a:extLst>
              <a:ext uri="{FF2B5EF4-FFF2-40B4-BE49-F238E27FC236}">
                <a16:creationId xmlns:a16="http://schemas.microsoft.com/office/drawing/2014/main" id="{CD6EB9AC-06E8-16EA-B7B7-1EF43EF0E4F9}"/>
              </a:ext>
            </a:extLst>
          </p:cNvPr>
          <p:cNvPicPr>
            <a:picLocks noChangeAspect="1"/>
          </p:cNvPicPr>
          <p:nvPr/>
        </p:nvPicPr>
        <p:blipFill>
          <a:blip r:embed="rId3"/>
          <a:stretch>
            <a:fillRect/>
          </a:stretch>
        </p:blipFill>
        <p:spPr>
          <a:xfrm>
            <a:off x="5836724" y="1489920"/>
            <a:ext cx="1457835" cy="1461097"/>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110</TotalTime>
  <Words>668</Words>
  <PresentationFormat>ユーザー設定</PresentationFormat>
  <Paragraphs>53</Paragraphs>
  <Slides>2</Slides>
  <Notes>2</Notes>
  <HiddenSlides>0</HiddenSlides>
  <MMClips>0</MMClips>
  <ScaleCrop>false</ScaleCrop>
  <HeadingPairs>
    <vt:vector baseType="variant" size="6">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baseType="lpstr" size="7">
      <vt:lpstr>Meiryo UI</vt:lpstr>
      <vt:lpstr>Noto Sans Symbols</vt:lpstr>
      <vt:lpstr>Arial</vt:lpstr>
      <vt:lpstr>Wingdings</vt:lpstr>
      <vt:lpstr>Simple Light</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modified xsi:type="dcterms:W3CDTF">2026-02-17T01:21:01Z</dcterms:modified>
</cp:coreProperties>
</file>